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83" r:id="rId5"/>
    <p:sldId id="284" r:id="rId6"/>
    <p:sldId id="285" r:id="rId7"/>
    <p:sldId id="286" r:id="rId8"/>
    <p:sldId id="287" r:id="rId9"/>
    <p:sldId id="288" r:id="rId10"/>
    <p:sldId id="289" r:id="rId11"/>
    <p:sldId id="290" r:id="rId12"/>
    <p:sldId id="291" r:id="rId13"/>
    <p:sldId id="292" r:id="rId14"/>
    <p:sldId id="293" r:id="rId15"/>
    <p:sldId id="296" r:id="rId16"/>
    <p:sldId id="297" r:id="rId17"/>
    <p:sldId id="298" r:id="rId18"/>
    <p:sldId id="299" r:id="rId19"/>
    <p:sldId id="294" r:id="rId20"/>
    <p:sldId id="300" r:id="rId21"/>
    <p:sldId id="301" r:id="rId22"/>
    <p:sldId id="302" r:id="rId23"/>
    <p:sldId id="303" r:id="rId24"/>
    <p:sldId id="295" r:id="rId25"/>
    <p:sldId id="304" r:id="rId26"/>
    <p:sldId id="305" r:id="rId27"/>
    <p:sldId id="306" r:id="rId28"/>
    <p:sldId id="307"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7/1/18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7/1/18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7/1/18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7/1/18</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 </a:t>
            </a:r>
            <a:r>
              <a:rPr lang="en-US" dirty="0" smtClean="0"/>
              <a:t/>
            </a:r>
            <a:br>
              <a:rPr lang="en-US" dirty="0" smtClean="0"/>
            </a:br>
            <a:r>
              <a:rPr lang="en-US" dirty="0" smtClean="0"/>
              <a:t>How </a:t>
            </a:r>
            <a:r>
              <a:rPr lang="en-US" dirty="0"/>
              <a:t>the Holy See Engages the Discussion and Work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pic>
        <p:nvPicPr>
          <p:cNvPr id="8" name="Picture 7"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4830685" y="1180802"/>
            <a:ext cx="4177239" cy="1323439"/>
          </a:xfrm>
          <a:prstGeom prst="rect">
            <a:avLst/>
          </a:prstGeom>
          <a:noFill/>
        </p:spPr>
        <p:txBody>
          <a:bodyPr wrap="square" rtlCol="0">
            <a:spAutoFit/>
          </a:bodyPr>
          <a:lstStyle/>
          <a:p>
            <a:pPr algn="ctr"/>
            <a:r>
              <a:rPr lang="en-US" sz="4000" dirty="0" smtClean="0"/>
              <a:t>Free, Full, Faithful and Fruitful Love</a:t>
            </a:r>
            <a:endParaRPr lang="en-US" sz="4000" dirty="0"/>
          </a:p>
        </p:txBody>
      </p:sp>
      <p:sp>
        <p:nvSpPr>
          <p:cNvPr id="10" name="TextBox 9"/>
          <p:cNvSpPr txBox="1"/>
          <p:nvPr/>
        </p:nvSpPr>
        <p:spPr>
          <a:xfrm>
            <a:off x="4830685" y="3764584"/>
            <a:ext cx="4313315" cy="2739211"/>
          </a:xfrm>
          <a:prstGeom prst="rect">
            <a:avLst/>
          </a:prstGeom>
          <a:noFill/>
        </p:spPr>
        <p:txBody>
          <a:bodyPr wrap="square" rtlCol="0">
            <a:spAutoFit/>
          </a:bodyPr>
          <a:lstStyle/>
          <a:p>
            <a:pPr algn="ctr"/>
            <a:r>
              <a:rPr lang="en-US" sz="2800" b="1" dirty="0" smtClean="0"/>
              <a:t>Fr. Roger J. Landry </a:t>
            </a:r>
            <a:endParaRPr lang="en-US" sz="2800" b="1" dirty="0"/>
          </a:p>
          <a:p>
            <a:pPr algn="ctr"/>
            <a:endParaRPr lang="en-US" dirty="0" smtClean="0"/>
          </a:p>
          <a:p>
            <a:pPr algn="ctr"/>
            <a:r>
              <a:rPr lang="en-US" dirty="0" smtClean="0"/>
              <a:t>Fifth </a:t>
            </a:r>
            <a:r>
              <a:rPr lang="en-US" dirty="0"/>
              <a:t>Annual </a:t>
            </a:r>
            <a:endParaRPr lang="en-US" dirty="0" smtClean="0"/>
          </a:p>
          <a:p>
            <a:pPr algn="ctr"/>
            <a:r>
              <a:rPr lang="en-US" dirty="0" smtClean="0"/>
              <a:t>Families </a:t>
            </a:r>
            <a:r>
              <a:rPr lang="en-US" dirty="0"/>
              <a:t>Encountering Christ </a:t>
            </a:r>
            <a:r>
              <a:rPr lang="en-US" dirty="0" smtClean="0"/>
              <a:t>Camp</a:t>
            </a:r>
          </a:p>
          <a:p>
            <a:pPr algn="ctr"/>
            <a:r>
              <a:rPr lang="en-US" dirty="0" smtClean="0"/>
              <a:t>On the Theme “Building Love”</a:t>
            </a:r>
            <a:r>
              <a:rPr lang="en-US" dirty="0"/>
              <a:t/>
            </a:r>
            <a:br>
              <a:rPr lang="en-US" dirty="0"/>
            </a:br>
            <a:r>
              <a:rPr lang="en-US" dirty="0" smtClean="0"/>
              <a:t>Diocese </a:t>
            </a:r>
            <a:r>
              <a:rPr lang="en-US" dirty="0"/>
              <a:t>of </a:t>
            </a:r>
            <a:r>
              <a:rPr lang="en-US" dirty="0" smtClean="0"/>
              <a:t>Lubbock</a:t>
            </a:r>
            <a:endParaRPr lang="en-US" dirty="0"/>
          </a:p>
          <a:p>
            <a:pPr algn="ctr"/>
            <a:endParaRPr lang="en-US" dirty="0" smtClean="0"/>
          </a:p>
          <a:p>
            <a:pPr algn="ctr"/>
            <a:r>
              <a:rPr lang="en-US" dirty="0" smtClean="0"/>
              <a:t>Christ </a:t>
            </a:r>
            <a:r>
              <a:rPr lang="en-US" dirty="0"/>
              <a:t>the King Cathedral</a:t>
            </a:r>
            <a:br>
              <a:rPr lang="en-US" dirty="0"/>
            </a:br>
            <a:r>
              <a:rPr lang="en-US" dirty="0"/>
              <a:t>June 30-July 1, 2018 </a:t>
            </a:r>
          </a:p>
        </p:txBody>
      </p:sp>
      <p:pic>
        <p:nvPicPr>
          <p:cNvPr id="6" name="Picture 5" descr="wed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648200" cy="6848177"/>
          </a:xfrm>
          <a:prstGeom prst="rect">
            <a:avLst/>
          </a:prstGeom>
        </p:spPr>
      </p:pic>
    </p:spTree>
    <p:extLst>
      <p:ext uri="{BB962C8B-B14F-4D97-AF65-F5344CB8AC3E}">
        <p14:creationId xmlns:p14="http://schemas.microsoft.com/office/powerpoint/2010/main" val="116746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3600" dirty="0" smtClean="0"/>
              <a:t>Love That </a:t>
            </a:r>
            <a:r>
              <a:rPr lang="en-US" sz="3600" dirty="0"/>
              <a:t>I</a:t>
            </a:r>
            <a:r>
              <a:rPr lang="en-US" sz="3600" dirty="0" smtClean="0"/>
              <a:t>s Fully Human and Free</a:t>
            </a:r>
            <a:endParaRPr lang="en-US" sz="3600" dirty="0"/>
          </a:p>
        </p:txBody>
      </p:sp>
      <p:sp>
        <p:nvSpPr>
          <p:cNvPr id="3" name="Content Placeholder 2"/>
          <p:cNvSpPr>
            <a:spLocks noGrp="1"/>
          </p:cNvSpPr>
          <p:nvPr>
            <p:ph idx="1"/>
          </p:nvPr>
        </p:nvSpPr>
        <p:spPr>
          <a:xfrm>
            <a:off x="914400" y="1735137"/>
            <a:ext cx="7313613" cy="4604047"/>
          </a:xfrm>
        </p:spPr>
        <p:txBody>
          <a:bodyPr>
            <a:normAutofit fontScale="92500" lnSpcReduction="10000"/>
          </a:bodyPr>
          <a:lstStyle/>
          <a:p>
            <a:r>
              <a:rPr lang="en-US" dirty="0" smtClean="0"/>
              <a:t>“Positive” Characteristics of Freedom</a:t>
            </a:r>
          </a:p>
          <a:p>
            <a:pPr lvl="1"/>
            <a:r>
              <a:rPr lang="en-US" dirty="0"/>
              <a:t>Freedom cannot be understood as a license to do “absolutely anything:” it means a “gift of self.” </a:t>
            </a:r>
          </a:p>
          <a:p>
            <a:pPr lvl="1"/>
            <a:r>
              <a:rPr lang="en-US" dirty="0"/>
              <a:t>The paradox of love and freedom: Freedom exists for love, commitment and self gift. But we freely limit one form of freedom for the fulfillment of freedom in love. </a:t>
            </a:r>
          </a:p>
          <a:p>
            <a:pPr lvl="1"/>
            <a:r>
              <a:rPr lang="en-US" dirty="0" smtClean="0"/>
              <a:t>Mutual choice to give and receive. </a:t>
            </a:r>
            <a:endParaRPr lang="en-US" dirty="0"/>
          </a:p>
          <a:p>
            <a:pPr lvl="1"/>
            <a:r>
              <a:rPr lang="en-US" dirty="0" smtClean="0"/>
              <a:t>The Nuptial </a:t>
            </a:r>
            <a:r>
              <a:rPr lang="en-US" dirty="0"/>
              <a:t>meaning of the body, of the person. </a:t>
            </a:r>
          </a:p>
          <a:p>
            <a:pPr lvl="1"/>
            <a:r>
              <a:rPr lang="en-US" dirty="0" smtClean="0"/>
              <a:t>The Book of Genesis </a:t>
            </a:r>
            <a:r>
              <a:rPr lang="en-US" dirty="0"/>
              <a:t>highlights the conscious and free choice that gives rise to marriage. </a:t>
            </a:r>
          </a:p>
          <a:p>
            <a:pPr lvl="1"/>
            <a:r>
              <a:rPr lang="en-US" dirty="0" smtClean="0"/>
              <a:t>Our character is built through the </a:t>
            </a:r>
            <a:r>
              <a:rPr lang="en-US" dirty="0"/>
              <a:t>free </a:t>
            </a:r>
            <a:r>
              <a:rPr lang="en-US" dirty="0" smtClean="0"/>
              <a:t>choices we make. </a:t>
            </a:r>
            <a:endParaRPr lang="en-US" dirty="0"/>
          </a:p>
          <a:p>
            <a:pPr lvl="1"/>
            <a:r>
              <a:rPr lang="en-US" dirty="0" smtClean="0"/>
              <a:t>The link </a:t>
            </a:r>
            <a:r>
              <a:rPr lang="en-US" dirty="0"/>
              <a:t>between freedom and the truth. </a:t>
            </a:r>
            <a:endParaRPr lang="en-US" dirty="0" smtClean="0"/>
          </a:p>
          <a:p>
            <a:pPr lvl="1"/>
            <a:r>
              <a:rPr lang="en-US" dirty="0" smtClean="0"/>
              <a:t>The </a:t>
            </a:r>
            <a:r>
              <a:rPr lang="en-US" dirty="0" smtClean="0"/>
              <a:t>link </a:t>
            </a:r>
            <a:r>
              <a:rPr lang="en-US" dirty="0"/>
              <a:t>between freedom and the good </a:t>
            </a:r>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16992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3600" dirty="0" smtClean="0"/>
              <a:t>Love That </a:t>
            </a:r>
            <a:r>
              <a:rPr lang="en-US" sz="3600" dirty="0"/>
              <a:t>I</a:t>
            </a:r>
            <a:r>
              <a:rPr lang="en-US" sz="3600" dirty="0" smtClean="0"/>
              <a:t>s Fully Human and Free</a:t>
            </a:r>
            <a:endParaRPr lang="en-US" sz="36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“Negative” Characteristics of Freedom</a:t>
            </a:r>
          </a:p>
          <a:p>
            <a:pPr lvl="1"/>
            <a:r>
              <a:rPr lang="en-US" dirty="0"/>
              <a:t>Not controlled or manipulated or compelled by another person</a:t>
            </a:r>
          </a:p>
          <a:p>
            <a:pPr lvl="1"/>
            <a:r>
              <a:rPr lang="en-US" dirty="0" smtClean="0"/>
              <a:t>No </a:t>
            </a:r>
            <a:r>
              <a:rPr lang="en-US" dirty="0"/>
              <a:t>internal or external pressure or constraint. </a:t>
            </a:r>
          </a:p>
          <a:p>
            <a:pPr lvl="1"/>
            <a:r>
              <a:rPr lang="en-US" dirty="0" smtClean="0"/>
              <a:t>“Shotgun weddings” </a:t>
            </a:r>
            <a:r>
              <a:rPr lang="en-US" dirty="0" smtClean="0"/>
              <a:t>and the problem </a:t>
            </a:r>
            <a:r>
              <a:rPr lang="en-US" dirty="0"/>
              <a:t>of pregnancy. </a:t>
            </a:r>
          </a:p>
          <a:p>
            <a:pPr lvl="1"/>
            <a:r>
              <a:rPr lang="en-US" dirty="0" smtClean="0"/>
              <a:t>Ultimatums. </a:t>
            </a:r>
          </a:p>
          <a:p>
            <a:pPr lvl="1"/>
            <a:r>
              <a:rPr lang="en-US" dirty="0" smtClean="0"/>
              <a:t>Parental pressure</a:t>
            </a:r>
            <a:r>
              <a:rPr lang="en-US" dirty="0"/>
              <a:t>. </a:t>
            </a:r>
            <a:endParaRPr lang="en-US" dirty="0" smtClean="0"/>
          </a:p>
          <a:p>
            <a:pPr lvl="1"/>
            <a:r>
              <a:rPr lang="en-US" dirty="0" smtClean="0"/>
              <a:t>Not dominated by a disordered desire</a:t>
            </a:r>
            <a:endParaRPr lang="en-US" dirty="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23695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3600" dirty="0" smtClean="0"/>
              <a:t>Love That </a:t>
            </a:r>
            <a:r>
              <a:rPr lang="en-US" sz="3600" dirty="0"/>
              <a:t>I</a:t>
            </a:r>
            <a:r>
              <a:rPr lang="en-US" sz="3600" dirty="0" smtClean="0"/>
              <a:t>s Fully Human and Free</a:t>
            </a:r>
            <a:endParaRPr lang="en-US" sz="3600" dirty="0"/>
          </a:p>
        </p:txBody>
      </p:sp>
      <p:sp>
        <p:nvSpPr>
          <p:cNvPr id="3" name="Content Placeholder 2"/>
          <p:cNvSpPr>
            <a:spLocks noGrp="1"/>
          </p:cNvSpPr>
          <p:nvPr>
            <p:ph idx="1"/>
          </p:nvPr>
        </p:nvSpPr>
        <p:spPr>
          <a:xfrm>
            <a:off x="914400" y="1735137"/>
            <a:ext cx="7313613" cy="4604047"/>
          </a:xfrm>
        </p:spPr>
        <p:txBody>
          <a:bodyPr>
            <a:normAutofit fontScale="92500" lnSpcReduction="20000"/>
          </a:bodyPr>
          <a:lstStyle/>
          <a:p>
            <a:r>
              <a:rPr lang="en-US" dirty="0" smtClean="0"/>
              <a:t>The Necessity of Chastity</a:t>
            </a:r>
          </a:p>
          <a:p>
            <a:pPr lvl="1"/>
            <a:r>
              <a:rPr lang="en-US" dirty="0" smtClean="0"/>
              <a:t>Lack of chastity robs </a:t>
            </a:r>
            <a:r>
              <a:rPr lang="en-US" dirty="0" smtClean="0"/>
              <a:t>us </a:t>
            </a:r>
            <a:r>
              <a:rPr lang="en-US" dirty="0"/>
              <a:t>of freedom. </a:t>
            </a:r>
            <a:r>
              <a:rPr lang="en-US" dirty="0" smtClean="0"/>
              <a:t>Only the chaste person is capable of true love, because only the chaste person is free from the domination of the temptation to use others. </a:t>
            </a:r>
            <a:endParaRPr lang="en-US" dirty="0"/>
          </a:p>
          <a:p>
            <a:pPr lvl="1"/>
            <a:r>
              <a:rPr lang="en-US" dirty="0" smtClean="0"/>
              <a:t>Most are confused about what chastity is:</a:t>
            </a:r>
          </a:p>
          <a:p>
            <a:pPr lvl="2"/>
            <a:r>
              <a:rPr lang="en-US" dirty="0" smtClean="0"/>
              <a:t>Difference between chastity and continence/abstinence</a:t>
            </a:r>
          </a:p>
          <a:p>
            <a:pPr lvl="2"/>
            <a:r>
              <a:rPr lang="en-US" dirty="0" smtClean="0"/>
              <a:t>Difference between chastity and celibacy</a:t>
            </a:r>
          </a:p>
          <a:p>
            <a:pPr lvl="1"/>
            <a:r>
              <a:rPr lang="en-US" dirty="0" smtClean="0"/>
              <a:t>Understanding Chastity and… </a:t>
            </a:r>
          </a:p>
          <a:p>
            <a:pPr lvl="2"/>
            <a:r>
              <a:rPr lang="en-US" dirty="0" smtClean="0"/>
              <a:t>Temperance/continence</a:t>
            </a:r>
          </a:p>
          <a:p>
            <a:pPr lvl="2"/>
            <a:r>
              <a:rPr lang="en-US" dirty="0" smtClean="0"/>
              <a:t>Love</a:t>
            </a:r>
          </a:p>
          <a:p>
            <a:pPr lvl="2"/>
            <a:r>
              <a:rPr lang="en-US" dirty="0" smtClean="0"/>
              <a:t>Purity </a:t>
            </a:r>
          </a:p>
          <a:p>
            <a:pPr lvl="2"/>
            <a:r>
              <a:rPr lang="en-US" dirty="0" smtClean="0"/>
              <a:t>Piety </a:t>
            </a:r>
          </a:p>
          <a:p>
            <a:pPr lvl="1"/>
            <a:r>
              <a:rPr lang="en-US" dirty="0" smtClean="0"/>
              <a:t>The virtue of chastity is a self</a:t>
            </a:r>
            <a:r>
              <a:rPr lang="en-US" dirty="0"/>
              <a:t>-</a:t>
            </a:r>
            <a:r>
              <a:rPr lang="en-US" dirty="0" smtClean="0"/>
              <a:t>mastery tied </a:t>
            </a:r>
            <a:r>
              <a:rPr lang="en-US" dirty="0"/>
              <a:t>to ascetical practices and discipline that bears fruit in serenity and peace. </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111419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3600" dirty="0" smtClean="0"/>
              <a:t>Love That </a:t>
            </a:r>
            <a:r>
              <a:rPr lang="en-US" sz="3600" dirty="0"/>
              <a:t>I</a:t>
            </a:r>
            <a:r>
              <a:rPr lang="en-US" sz="3600" dirty="0" smtClean="0"/>
              <a:t>s Fully Human and Free</a:t>
            </a:r>
            <a:endParaRPr lang="en-US" sz="3600" dirty="0"/>
          </a:p>
        </p:txBody>
      </p:sp>
      <p:sp>
        <p:nvSpPr>
          <p:cNvPr id="3" name="Content Placeholder 2"/>
          <p:cNvSpPr>
            <a:spLocks noGrp="1"/>
          </p:cNvSpPr>
          <p:nvPr>
            <p:ph idx="1"/>
          </p:nvPr>
        </p:nvSpPr>
        <p:spPr>
          <a:xfrm>
            <a:off x="914400" y="1735137"/>
            <a:ext cx="7313613" cy="4604047"/>
          </a:xfrm>
        </p:spPr>
        <p:txBody>
          <a:bodyPr>
            <a:normAutofit fontScale="92500" lnSpcReduction="20000"/>
          </a:bodyPr>
          <a:lstStyle/>
          <a:p>
            <a:r>
              <a:rPr lang="en-US" dirty="0" smtClean="0"/>
              <a:t>Problems making fully human and free love more </a:t>
            </a:r>
            <a:r>
              <a:rPr lang="en-US" dirty="0" smtClean="0"/>
              <a:t>challenging:</a:t>
            </a:r>
            <a:endParaRPr lang="en-US" dirty="0" smtClean="0"/>
          </a:p>
          <a:p>
            <a:pPr lvl="1"/>
            <a:r>
              <a:rPr lang="en-US" dirty="0" smtClean="0"/>
              <a:t>Enslavement in </a:t>
            </a:r>
            <a:r>
              <a:rPr lang="en-US" dirty="0"/>
              <a:t>general, </a:t>
            </a:r>
            <a:r>
              <a:rPr lang="en-US" dirty="0" smtClean="0"/>
              <a:t>to oneself</a:t>
            </a:r>
            <a:r>
              <a:rPr lang="en-US" dirty="0"/>
              <a:t>, to </a:t>
            </a:r>
            <a:r>
              <a:rPr lang="en-US" dirty="0" smtClean="0"/>
              <a:t>one’s urges</a:t>
            </a:r>
            <a:r>
              <a:rPr lang="en-US" dirty="0"/>
              <a:t>. </a:t>
            </a:r>
          </a:p>
          <a:p>
            <a:pPr lvl="1"/>
            <a:r>
              <a:rPr lang="en-US" dirty="0" smtClean="0"/>
              <a:t>Confusion about meaning of freedom</a:t>
            </a:r>
          </a:p>
          <a:p>
            <a:pPr lvl="1"/>
            <a:r>
              <a:rPr lang="en-US" dirty="0" smtClean="0"/>
              <a:t>Selfishness</a:t>
            </a:r>
            <a:r>
              <a:rPr lang="en-US" dirty="0"/>
              <a:t> </a:t>
            </a:r>
            <a:r>
              <a:rPr lang="en-US" dirty="0" smtClean="0"/>
              <a:t>and individualism</a:t>
            </a:r>
            <a:r>
              <a:rPr lang="en-US" dirty="0"/>
              <a:t>. </a:t>
            </a:r>
          </a:p>
          <a:p>
            <a:pPr lvl="2"/>
            <a:r>
              <a:rPr lang="en-US" dirty="0" smtClean="0"/>
              <a:t>LF 14</a:t>
            </a:r>
            <a:r>
              <a:rPr lang="en-US" dirty="0"/>
              <a:t>. Individualism presupposes a use of freedom in which the subject does what he wants, in which he himself is the one to "establish the truth" of whatever he finds pleasing or useful. He does not tolerate the fact that someone else "wants" or demands something from him in the name of an objective truth. He does not want to "give" to another on the basis of truth; he does not want to become a "sincere gift.” Individualism thus remains egocentric and selfish.</a:t>
            </a:r>
          </a:p>
          <a:p>
            <a:pPr lvl="1"/>
            <a:r>
              <a:rPr lang="en-US" dirty="0" smtClean="0"/>
              <a:t>Fear </a:t>
            </a:r>
            <a:r>
              <a:rPr lang="en-US" dirty="0"/>
              <a:t>of commitment, entrapment. </a:t>
            </a:r>
          </a:p>
          <a:p>
            <a:pPr lvl="1"/>
            <a:r>
              <a:rPr lang="en-US" dirty="0"/>
              <a:t>Addictions to alcohol, drugs, sex, porn. </a:t>
            </a:r>
          </a:p>
          <a:p>
            <a:pPr lvl="1"/>
            <a:r>
              <a:rPr lang="en-US" dirty="0"/>
              <a:t>Forced marriage, child marriage</a:t>
            </a:r>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203701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 </a:t>
            </a:r>
            <a:r>
              <a:rPr lang="en-US" dirty="0" smtClean="0"/>
              <a:t/>
            </a:r>
            <a:br>
              <a:rPr lang="en-US" dirty="0" smtClean="0"/>
            </a:br>
            <a:r>
              <a:rPr lang="en-US" dirty="0" smtClean="0"/>
              <a:t>How </a:t>
            </a:r>
            <a:r>
              <a:rPr lang="en-US" dirty="0"/>
              <a:t>the Holy See Engages the Discussion and Work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pic>
        <p:nvPicPr>
          <p:cNvPr id="8" name="Picture 7"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4830685" y="1872555"/>
            <a:ext cx="4177239" cy="2123658"/>
          </a:xfrm>
          <a:prstGeom prst="rect">
            <a:avLst/>
          </a:prstGeom>
          <a:noFill/>
        </p:spPr>
        <p:txBody>
          <a:bodyPr wrap="square" rtlCol="0">
            <a:spAutoFit/>
          </a:bodyPr>
          <a:lstStyle/>
          <a:p>
            <a:pPr algn="ctr"/>
            <a:r>
              <a:rPr lang="en-US" sz="6600" dirty="0" smtClean="0"/>
              <a:t>Loving Fully</a:t>
            </a:r>
            <a:endParaRPr lang="en-US" sz="6600" dirty="0"/>
          </a:p>
        </p:txBody>
      </p:sp>
      <p:pic>
        <p:nvPicPr>
          <p:cNvPr id="6" name="Picture 5" descr="wed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648200" cy="6848177"/>
          </a:xfrm>
          <a:prstGeom prst="rect">
            <a:avLst/>
          </a:prstGeom>
        </p:spPr>
      </p:pic>
    </p:spTree>
    <p:extLst>
      <p:ext uri="{BB962C8B-B14F-4D97-AF65-F5344CB8AC3E}">
        <p14:creationId xmlns:p14="http://schemas.microsoft.com/office/powerpoint/2010/main" val="488569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6000" dirty="0" smtClean="0"/>
              <a:t>Loving Fully</a:t>
            </a:r>
            <a:endParaRPr lang="en-US" sz="6000" dirty="0"/>
          </a:p>
        </p:txBody>
      </p:sp>
      <p:sp>
        <p:nvSpPr>
          <p:cNvPr id="3" name="Content Placeholder 2"/>
          <p:cNvSpPr>
            <a:spLocks noGrp="1"/>
          </p:cNvSpPr>
          <p:nvPr>
            <p:ph idx="1"/>
          </p:nvPr>
        </p:nvSpPr>
        <p:spPr>
          <a:xfrm>
            <a:off x="914400" y="1735137"/>
            <a:ext cx="7313613" cy="4604047"/>
          </a:xfrm>
        </p:spPr>
        <p:txBody>
          <a:bodyPr>
            <a:normAutofit fontScale="92500" lnSpcReduction="20000"/>
          </a:bodyPr>
          <a:lstStyle/>
          <a:p>
            <a:r>
              <a:rPr lang="en-US" dirty="0" smtClean="0"/>
              <a:t>Blessed Paul VI in </a:t>
            </a:r>
            <a:r>
              <a:rPr lang="en-US" i="1" dirty="0" err="1" smtClean="0"/>
              <a:t>Humanae</a:t>
            </a:r>
            <a:r>
              <a:rPr lang="en-US" i="1" dirty="0" smtClean="0"/>
              <a:t> Vitae </a:t>
            </a:r>
            <a:r>
              <a:rPr lang="en-US" dirty="0" smtClean="0"/>
              <a:t>9 </a:t>
            </a:r>
            <a:r>
              <a:rPr lang="en-US" dirty="0" smtClean="0"/>
              <a:t>said that love is full or total:</a:t>
            </a:r>
          </a:p>
          <a:p>
            <a:pPr lvl="1"/>
            <a:r>
              <a:rPr lang="en-US" dirty="0" smtClean="0"/>
              <a:t>It’s “</a:t>
            </a:r>
            <a:r>
              <a:rPr lang="en-US" dirty="0"/>
              <a:t>a very special form of personal friendship in which husband and wife generously share everything, allowing no unreasonable exceptions and not thinking solely of their own convenience. Whoever really loves his partner loves not only for what he receives, but loves that partner for the partner's own sake, content to be able to enrich the other with the gift of himself.” </a:t>
            </a:r>
            <a:endParaRPr lang="en-US" dirty="0" smtClean="0"/>
          </a:p>
          <a:p>
            <a:r>
              <a:rPr lang="en-US" dirty="0" smtClean="0"/>
              <a:t>God’s love is total, as we see in Jesus</a:t>
            </a:r>
          </a:p>
          <a:p>
            <a:r>
              <a:rPr lang="en-US" dirty="0" smtClean="0"/>
              <a:t>Jesus calls us to that type of full love</a:t>
            </a:r>
          </a:p>
          <a:p>
            <a:r>
              <a:rPr lang="en-US" dirty="0" smtClean="0"/>
              <a:t>Statement </a:t>
            </a:r>
            <a:r>
              <a:rPr lang="en-US" dirty="0" smtClean="0"/>
              <a:t>of </a:t>
            </a:r>
            <a:r>
              <a:rPr lang="en-US" dirty="0" smtClean="0"/>
              <a:t>Intention</a:t>
            </a:r>
            <a:r>
              <a:rPr lang="en-US" dirty="0" smtClean="0"/>
              <a:t>: </a:t>
            </a:r>
            <a:r>
              <a:rPr lang="en-US" dirty="0"/>
              <a:t>“Are you … </a:t>
            </a:r>
            <a:r>
              <a:rPr lang="en-US" b="1" dirty="0"/>
              <a:t>without reservation </a:t>
            </a:r>
            <a:r>
              <a:rPr lang="en-US" dirty="0"/>
              <a:t>intent upon </a:t>
            </a:r>
            <a:r>
              <a:rPr lang="en-US" b="1" dirty="0"/>
              <a:t>giving yourself </a:t>
            </a:r>
            <a:r>
              <a:rPr lang="en-US" dirty="0"/>
              <a:t>to your intended spouse in marriage?</a:t>
            </a:r>
            <a:r>
              <a:rPr lang="en-US" dirty="0" smtClean="0"/>
              <a:t>”</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146771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6000" dirty="0" smtClean="0"/>
              <a:t>Loving Fully</a:t>
            </a:r>
            <a:endParaRPr lang="en-US" sz="6000" dirty="0"/>
          </a:p>
        </p:txBody>
      </p:sp>
      <p:sp>
        <p:nvSpPr>
          <p:cNvPr id="3" name="Content Placeholder 2"/>
          <p:cNvSpPr>
            <a:spLocks noGrp="1"/>
          </p:cNvSpPr>
          <p:nvPr>
            <p:ph idx="1"/>
          </p:nvPr>
        </p:nvSpPr>
        <p:spPr>
          <a:xfrm>
            <a:off x="914400" y="1735137"/>
            <a:ext cx="7313613" cy="4604047"/>
          </a:xfrm>
        </p:spPr>
        <p:txBody>
          <a:bodyPr>
            <a:normAutofit fontScale="77500" lnSpcReduction="20000"/>
          </a:bodyPr>
          <a:lstStyle/>
          <a:p>
            <a:r>
              <a:rPr lang="en-US" dirty="0" smtClean="0"/>
              <a:t>“Positive” Characteristics of a Love that is Full</a:t>
            </a:r>
          </a:p>
          <a:p>
            <a:pPr lvl="1"/>
            <a:r>
              <a:rPr lang="en-US" dirty="0" smtClean="0"/>
              <a:t>Involves the whole of the person in fullness of self-surrender and completeness of personal commitment: </a:t>
            </a:r>
            <a:r>
              <a:rPr lang="en-US" dirty="0"/>
              <a:t>one’s body, mind, </a:t>
            </a:r>
            <a:r>
              <a:rPr lang="en-US" dirty="0" smtClean="0"/>
              <a:t>fertility, finances </a:t>
            </a:r>
            <a:r>
              <a:rPr lang="en-US" dirty="0"/>
              <a:t>and unknown future health conditions</a:t>
            </a:r>
            <a:r>
              <a:rPr lang="en-US" dirty="0" smtClean="0"/>
              <a:t>.</a:t>
            </a:r>
          </a:p>
          <a:p>
            <a:pPr lvl="1"/>
            <a:r>
              <a:rPr lang="en-US" dirty="0" smtClean="0"/>
              <a:t>Aims </a:t>
            </a:r>
            <a:r>
              <a:rPr lang="en-US" dirty="0"/>
              <a:t>at a  </a:t>
            </a:r>
            <a:r>
              <a:rPr lang="en-US" dirty="0" smtClean="0"/>
              <a:t>“deeply </a:t>
            </a:r>
            <a:r>
              <a:rPr lang="en-US" dirty="0"/>
              <a:t>personal </a:t>
            </a:r>
            <a:r>
              <a:rPr lang="en-US" b="1" dirty="0"/>
              <a:t>unity</a:t>
            </a:r>
            <a:r>
              <a:rPr lang="en-US" dirty="0"/>
              <a:t>, a unity that, beyond union in one flesh, leads to forming one heart and </a:t>
            </a:r>
            <a:r>
              <a:rPr lang="en-US" dirty="0" smtClean="0"/>
              <a:t>soul” (CCC 1643)</a:t>
            </a:r>
          </a:p>
          <a:p>
            <a:pPr lvl="1"/>
            <a:r>
              <a:rPr lang="en-US" dirty="0" smtClean="0"/>
              <a:t>“Demands </a:t>
            </a:r>
            <a:r>
              <a:rPr lang="en-US" b="1" dirty="0" smtClean="0"/>
              <a:t>indissolubility</a:t>
            </a:r>
            <a:r>
              <a:rPr lang="en-US" dirty="0" smtClean="0"/>
              <a:t> </a:t>
            </a:r>
            <a:r>
              <a:rPr lang="en-US" dirty="0"/>
              <a:t>and faithfulness in definitive mutual </a:t>
            </a:r>
            <a:r>
              <a:rPr lang="en-US" dirty="0" smtClean="0"/>
              <a:t>giving” (CCC 1643) </a:t>
            </a:r>
            <a:endParaRPr lang="en-US" dirty="0"/>
          </a:p>
          <a:p>
            <a:pPr lvl="1"/>
            <a:r>
              <a:rPr lang="en-US" dirty="0"/>
              <a:t>U</a:t>
            </a:r>
            <a:r>
              <a:rPr lang="en-US" dirty="0" smtClean="0"/>
              <a:t>ntil </a:t>
            </a:r>
            <a:r>
              <a:rPr lang="en-US" dirty="0" smtClean="0"/>
              <a:t>death, not “until further notice,” or “for as long as we both shall love.” </a:t>
            </a:r>
          </a:p>
          <a:p>
            <a:pPr lvl="1"/>
            <a:r>
              <a:rPr lang="en-US" dirty="0" smtClean="0"/>
              <a:t>Can’t </a:t>
            </a:r>
            <a:r>
              <a:rPr lang="en-US" dirty="0"/>
              <a:t>be past action alone, but continuous, each day, self-giving love. </a:t>
            </a:r>
          </a:p>
          <a:p>
            <a:pPr lvl="1"/>
            <a:r>
              <a:rPr lang="en-US" dirty="0" smtClean="0"/>
              <a:t>Involves a mutual belonging (AL 319)</a:t>
            </a:r>
            <a:endParaRPr lang="en-US" dirty="0"/>
          </a:p>
          <a:p>
            <a:pPr lvl="1"/>
            <a:r>
              <a:rPr lang="en-US" dirty="0" smtClean="0"/>
              <a:t>Features a priority commitment over other loves, over work. </a:t>
            </a:r>
          </a:p>
          <a:p>
            <a:pPr lvl="1"/>
            <a:r>
              <a:rPr lang="en-US" dirty="0" smtClean="0"/>
              <a:t>Modeled on the Eucharist. </a:t>
            </a:r>
            <a:endParaRPr lang="en-US" dirty="0"/>
          </a:p>
          <a:p>
            <a:pPr lvl="1"/>
            <a:r>
              <a:rPr lang="en-US" dirty="0" smtClean="0"/>
              <a:t>Ultimately desires </a:t>
            </a:r>
            <a:r>
              <a:rPr lang="en-US" dirty="0"/>
              <a:t>God for the person, the truest happiness, truest good. </a:t>
            </a:r>
            <a:endParaRPr lang="en-US" dirty="0" smtClean="0"/>
          </a:p>
          <a:p>
            <a:pPr lvl="1"/>
            <a:r>
              <a:rPr lang="en-US" dirty="0" smtClean="0"/>
              <a:t>Self</a:t>
            </a:r>
            <a:r>
              <a:rPr lang="en-US" dirty="0"/>
              <a:t>-mastery </a:t>
            </a:r>
            <a:r>
              <a:rPr lang="en-US" dirty="0" smtClean="0"/>
              <a:t>is needed </a:t>
            </a:r>
            <a:r>
              <a:rPr lang="en-US" dirty="0"/>
              <a:t>to give like this. </a:t>
            </a:r>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68135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6600" dirty="0" smtClean="0"/>
              <a:t>Loving Fully</a:t>
            </a:r>
            <a:endParaRPr lang="en-US" sz="66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“Negative” Characteristics of a Love that is Full</a:t>
            </a:r>
          </a:p>
          <a:p>
            <a:pPr lvl="1"/>
            <a:r>
              <a:rPr lang="en-US" dirty="0" smtClean="0"/>
              <a:t>There is no </a:t>
            </a:r>
            <a:r>
              <a:rPr lang="en-US" dirty="0"/>
              <a:t>totality </a:t>
            </a:r>
            <a:r>
              <a:rPr lang="en-US" dirty="0" smtClean="0"/>
              <a:t>in </a:t>
            </a:r>
            <a:r>
              <a:rPr lang="en-US" dirty="0" err="1" smtClean="0"/>
              <a:t>eros</a:t>
            </a:r>
            <a:r>
              <a:rPr lang="en-US" dirty="0" smtClean="0"/>
              <a:t> without </a:t>
            </a:r>
            <a:r>
              <a:rPr lang="en-US" dirty="0" smtClean="0"/>
              <a:t>marriage. Shared attractions, desires or emotions </a:t>
            </a:r>
            <a:r>
              <a:rPr lang="en-US" dirty="0" smtClean="0"/>
              <a:t>are not </a:t>
            </a:r>
            <a:r>
              <a:rPr lang="en-US" dirty="0"/>
              <a:t>enough. </a:t>
            </a:r>
          </a:p>
          <a:p>
            <a:pPr lvl="1"/>
            <a:r>
              <a:rPr lang="en-US" dirty="0"/>
              <a:t>Doesn’t mean losing one’s identity, melding into each other, giving up healthy boundaries or letting oneself be abused. </a:t>
            </a:r>
            <a:endParaRPr lang="en-US" dirty="0" smtClean="0"/>
          </a:p>
          <a:p>
            <a:pPr lvl="1"/>
            <a:r>
              <a:rPr lang="en-US" dirty="0" smtClean="0"/>
              <a:t>Must accept the whole of the other, including those parts that annoy or you wish were </a:t>
            </a:r>
            <a:r>
              <a:rPr lang="en-US" dirty="0" smtClean="0"/>
              <a:t>different.</a:t>
            </a:r>
            <a:endParaRPr lang="en-US" dirty="0" smtClean="0"/>
          </a:p>
          <a:p>
            <a:pPr lvl="1"/>
            <a:r>
              <a:rPr lang="en-US" i="1" dirty="0" smtClean="0"/>
              <a:t>Love and Responsibility</a:t>
            </a:r>
            <a:r>
              <a:rPr lang="en-US" dirty="0" smtClean="0"/>
              <a:t>: take </a:t>
            </a:r>
            <a:r>
              <a:rPr lang="en-US" dirty="0"/>
              <a:t>away </a:t>
            </a:r>
            <a:r>
              <a:rPr lang="en-US" dirty="0" smtClean="0"/>
              <a:t>the </a:t>
            </a:r>
            <a:r>
              <a:rPr lang="en-US" dirty="0"/>
              <a:t>fullness of self-</a:t>
            </a:r>
            <a:r>
              <a:rPr lang="en-US" dirty="0" smtClean="0"/>
              <a:t>surrender and completeness </a:t>
            </a:r>
            <a:r>
              <a:rPr lang="en-US" dirty="0"/>
              <a:t>of personal commitment, </a:t>
            </a:r>
            <a:r>
              <a:rPr lang="en-US" dirty="0" smtClean="0"/>
              <a:t>what </a:t>
            </a:r>
            <a:r>
              <a:rPr lang="en-US" dirty="0"/>
              <a:t>remains will be a total denial and negation of </a:t>
            </a:r>
            <a:r>
              <a:rPr lang="en-US" dirty="0" smtClean="0"/>
              <a:t>it.</a:t>
            </a:r>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429137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6600" dirty="0" smtClean="0"/>
              <a:t>Loving Fully</a:t>
            </a:r>
            <a:endParaRPr lang="en-US" sz="66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Problems confronting the fullness of love</a:t>
            </a:r>
          </a:p>
          <a:p>
            <a:pPr lvl="1"/>
            <a:r>
              <a:rPr lang="en-US" dirty="0"/>
              <a:t>Giving </a:t>
            </a:r>
            <a:r>
              <a:rPr lang="en-US" dirty="0" smtClean="0"/>
              <a:t>partially because one is divided</a:t>
            </a:r>
          </a:p>
          <a:p>
            <a:pPr lvl="2"/>
            <a:r>
              <a:rPr lang="en-US" dirty="0" smtClean="0"/>
              <a:t>Trust issues</a:t>
            </a:r>
          </a:p>
          <a:p>
            <a:pPr lvl="2"/>
            <a:r>
              <a:rPr lang="en-US" dirty="0" smtClean="0"/>
              <a:t>A failure to appreciate properly and give and receive with regard to the fullness of the respective masculinity and </a:t>
            </a:r>
            <a:r>
              <a:rPr lang="en-US" dirty="0" smtClean="0"/>
              <a:t>femininity</a:t>
            </a:r>
            <a:r>
              <a:rPr lang="en-US" dirty="0" smtClean="0"/>
              <a:t>. </a:t>
            </a:r>
            <a:endParaRPr lang="en-US" dirty="0"/>
          </a:p>
          <a:p>
            <a:pPr lvl="1"/>
            <a:r>
              <a:rPr lang="en-US" dirty="0"/>
              <a:t>Taking rather than giving. Using rather than loving. </a:t>
            </a:r>
          </a:p>
          <a:p>
            <a:pPr lvl="1"/>
            <a:r>
              <a:rPr lang="en-US" dirty="0" smtClean="0"/>
              <a:t>Lack of honesty, hiding </a:t>
            </a:r>
            <a:r>
              <a:rPr lang="en-US" dirty="0"/>
              <a:t>or keeping critical information from one’s fiancé(e</a:t>
            </a:r>
            <a:r>
              <a:rPr lang="en-US" dirty="0" smtClean="0"/>
              <a:t>) that would fit with reservations</a:t>
            </a:r>
            <a:endParaRPr lang="en-US" dirty="0"/>
          </a:p>
          <a:p>
            <a:pPr lvl="1"/>
            <a:r>
              <a:rPr lang="en-US" dirty="0"/>
              <a:t>Pre-nuptial agreements. </a:t>
            </a:r>
          </a:p>
          <a:p>
            <a:pPr lvl="1"/>
            <a:r>
              <a:rPr lang="en-US" dirty="0" smtClean="0"/>
              <a:t>Polygamy</a:t>
            </a:r>
            <a:endParaRPr lang="en-US" dirty="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416837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 </a:t>
            </a:r>
            <a:r>
              <a:rPr lang="en-US" dirty="0" smtClean="0"/>
              <a:t/>
            </a:r>
            <a:br>
              <a:rPr lang="en-US" dirty="0" smtClean="0"/>
            </a:br>
            <a:r>
              <a:rPr lang="en-US" dirty="0" smtClean="0"/>
              <a:t>How </a:t>
            </a:r>
            <a:r>
              <a:rPr lang="en-US" dirty="0"/>
              <a:t>the Holy See Engages the Discussion and Work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pic>
        <p:nvPicPr>
          <p:cNvPr id="8" name="Picture 7"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4830685" y="1161151"/>
            <a:ext cx="4177239" cy="4154983"/>
          </a:xfrm>
          <a:prstGeom prst="rect">
            <a:avLst/>
          </a:prstGeom>
          <a:noFill/>
        </p:spPr>
        <p:txBody>
          <a:bodyPr wrap="square" rtlCol="0">
            <a:spAutoFit/>
          </a:bodyPr>
          <a:lstStyle/>
          <a:p>
            <a:pPr algn="ctr"/>
            <a:r>
              <a:rPr lang="en-US" sz="6600" dirty="0" smtClean="0"/>
              <a:t>Loving Faithfully and Exclusively</a:t>
            </a:r>
            <a:endParaRPr lang="en-US" sz="6600" dirty="0"/>
          </a:p>
        </p:txBody>
      </p:sp>
      <p:pic>
        <p:nvPicPr>
          <p:cNvPr id="6" name="Picture 5" descr="wed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648200" cy="6848177"/>
          </a:xfrm>
          <a:prstGeom prst="rect">
            <a:avLst/>
          </a:prstGeom>
        </p:spPr>
      </p:pic>
    </p:spTree>
    <p:extLst>
      <p:ext uri="{BB962C8B-B14F-4D97-AF65-F5344CB8AC3E}">
        <p14:creationId xmlns:p14="http://schemas.microsoft.com/office/powerpoint/2010/main" val="344434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190" y="503238"/>
            <a:ext cx="6971768" cy="868362"/>
          </a:xfrm>
        </p:spPr>
        <p:txBody>
          <a:bodyPr/>
          <a:lstStyle/>
          <a:p>
            <a:r>
              <a:rPr lang="en-US" sz="3200" dirty="0" smtClean="0"/>
              <a:t>Encountering Christ and Building Love</a:t>
            </a:r>
            <a:endParaRPr lang="en-US" sz="3200" dirty="0"/>
          </a:p>
        </p:txBody>
      </p:sp>
      <p:sp>
        <p:nvSpPr>
          <p:cNvPr id="3" name="Content Placeholder 2"/>
          <p:cNvSpPr>
            <a:spLocks noGrp="1"/>
          </p:cNvSpPr>
          <p:nvPr>
            <p:ph idx="1"/>
          </p:nvPr>
        </p:nvSpPr>
        <p:spPr>
          <a:xfrm>
            <a:off x="914400" y="1735137"/>
            <a:ext cx="7313613" cy="4626727"/>
          </a:xfrm>
        </p:spPr>
        <p:txBody>
          <a:bodyPr>
            <a:normAutofit/>
          </a:bodyPr>
          <a:lstStyle/>
          <a:p>
            <a:r>
              <a:rPr lang="en-US" dirty="0" smtClean="0"/>
              <a:t>Second Vatican Council: </a:t>
            </a:r>
          </a:p>
          <a:p>
            <a:pPr lvl="1"/>
            <a:r>
              <a:rPr lang="en-US" dirty="0" smtClean="0"/>
              <a:t>GS 22:</a:t>
            </a:r>
            <a:r>
              <a:rPr lang="en-US" dirty="0"/>
              <a:t>“Christ fully reveals man to himself and makes his supreme calling clear.” </a:t>
            </a:r>
            <a:endParaRPr lang="en-US" dirty="0" smtClean="0"/>
          </a:p>
          <a:p>
            <a:pPr lvl="1"/>
            <a:r>
              <a:rPr lang="en-US" dirty="0" smtClean="0"/>
              <a:t>GS 24: </a:t>
            </a:r>
            <a:r>
              <a:rPr lang="en-US" dirty="0"/>
              <a:t>“Man cannot discover himself except in the sincere gift of self.” </a:t>
            </a:r>
            <a:endParaRPr lang="en-US" dirty="0" smtClean="0"/>
          </a:p>
          <a:p>
            <a:r>
              <a:rPr lang="en-US" dirty="0" smtClean="0"/>
              <a:t>Four Characteristics of Love mentioned by Soon-to-be St. Pope Paul VI 50 years ago in </a:t>
            </a:r>
            <a:r>
              <a:rPr lang="en-US" i="1" dirty="0" err="1" smtClean="0"/>
              <a:t>Humanae</a:t>
            </a:r>
            <a:r>
              <a:rPr lang="en-US" i="1" dirty="0" smtClean="0"/>
              <a:t> Vitae</a:t>
            </a:r>
            <a:endParaRPr lang="en-US" dirty="0"/>
          </a:p>
          <a:p>
            <a:pPr lvl="1"/>
            <a:r>
              <a:rPr lang="en-US" dirty="0" smtClean="0"/>
              <a:t>Context of </a:t>
            </a:r>
            <a:r>
              <a:rPr lang="en-US" i="1" dirty="0" err="1" smtClean="0"/>
              <a:t>Humanae</a:t>
            </a:r>
            <a:r>
              <a:rPr lang="en-US" i="1" dirty="0" smtClean="0"/>
              <a:t> Vitae</a:t>
            </a:r>
          </a:p>
          <a:p>
            <a:pPr lvl="1"/>
            <a:r>
              <a:rPr lang="en-US" dirty="0" smtClean="0"/>
              <a:t>Critique of Cardinal Karol </a:t>
            </a:r>
            <a:r>
              <a:rPr lang="en-US" dirty="0" err="1" smtClean="0"/>
              <a:t>Wojtyla</a:t>
            </a:r>
            <a:r>
              <a:rPr lang="en-US" dirty="0" smtClean="0"/>
              <a:t>/St. John Paul II</a:t>
            </a:r>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413825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4000" dirty="0" smtClean="0"/>
              <a:t>Loving Faithfully and Exclusively</a:t>
            </a:r>
            <a:endParaRPr lang="en-US" sz="40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Bl. Paul VI said in </a:t>
            </a:r>
            <a:r>
              <a:rPr lang="en-US" i="1" dirty="0" err="1" smtClean="0"/>
              <a:t>Humanae</a:t>
            </a:r>
            <a:r>
              <a:rPr lang="en-US" i="1" dirty="0" smtClean="0"/>
              <a:t> Vitae </a:t>
            </a:r>
            <a:r>
              <a:rPr lang="en-US" dirty="0" smtClean="0"/>
              <a:t>that </a:t>
            </a:r>
            <a:r>
              <a:rPr lang="en-US" dirty="0"/>
              <a:t>love is faithful and exclusive of all other until death </a:t>
            </a:r>
            <a:endParaRPr lang="en-US" dirty="0" smtClean="0"/>
          </a:p>
          <a:p>
            <a:r>
              <a:rPr lang="en-US" dirty="0" smtClean="0"/>
              <a:t>God’s love is faithful and irrevocable, fulfilled in Jesus</a:t>
            </a:r>
          </a:p>
          <a:p>
            <a:r>
              <a:rPr lang="en-US" dirty="0" smtClean="0"/>
              <a:t>Spouses have the ability to share in and represent this love</a:t>
            </a:r>
          </a:p>
          <a:p>
            <a:r>
              <a:rPr lang="en-US" dirty="0" smtClean="0"/>
              <a:t>Statement </a:t>
            </a:r>
            <a:r>
              <a:rPr lang="en-US" dirty="0" smtClean="0"/>
              <a:t>of Intention: </a:t>
            </a:r>
            <a:r>
              <a:rPr lang="en-US" dirty="0"/>
              <a:t>“Will you love and honor your intended spouse for the rest of your life?” </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21306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4000" dirty="0" smtClean="0"/>
              <a:t>Loving Faithfully and Exclusively</a:t>
            </a:r>
            <a:endParaRPr lang="en-US" sz="40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“Positive” characteristics of faithful and exclusive love</a:t>
            </a:r>
          </a:p>
          <a:p>
            <a:pPr lvl="1"/>
            <a:r>
              <a:rPr lang="en-US" dirty="0" smtClean="0"/>
              <a:t>One </a:t>
            </a:r>
            <a:r>
              <a:rPr lang="en-US" dirty="0" smtClean="0"/>
              <a:t>keeps his or her promises</a:t>
            </a:r>
            <a:r>
              <a:rPr lang="en-US" dirty="0"/>
              <a:t>, no matter how feelings change. </a:t>
            </a:r>
          </a:p>
          <a:p>
            <a:pPr lvl="1"/>
            <a:r>
              <a:rPr lang="en-US" dirty="0" smtClean="0"/>
              <a:t>It involves a covenant</a:t>
            </a:r>
            <a:r>
              <a:rPr lang="en-US" dirty="0"/>
              <a:t>, commitment, like God’s. </a:t>
            </a:r>
          </a:p>
          <a:p>
            <a:pPr lvl="1"/>
            <a:r>
              <a:rPr lang="en-US" dirty="0" smtClean="0"/>
              <a:t>Positive </a:t>
            </a:r>
            <a:r>
              <a:rPr lang="en-US" dirty="0"/>
              <a:t>a</a:t>
            </a:r>
            <a:r>
              <a:rPr lang="en-US" dirty="0" smtClean="0"/>
              <a:t>cts </a:t>
            </a:r>
            <a:r>
              <a:rPr lang="en-US" dirty="0"/>
              <a:t>of </a:t>
            </a:r>
            <a:r>
              <a:rPr lang="en-US" dirty="0" smtClean="0"/>
              <a:t>faithfulness</a:t>
            </a:r>
            <a:r>
              <a:rPr lang="en-US" dirty="0"/>
              <a:t>. Little things of </a:t>
            </a:r>
            <a:r>
              <a:rPr lang="en-US" dirty="0" smtClean="0"/>
              <a:t>renewing the choice for the other, putting the other first. </a:t>
            </a:r>
            <a:endParaRPr lang="en-US" dirty="0"/>
          </a:p>
          <a:p>
            <a:pPr lvl="1"/>
            <a:r>
              <a:rPr lang="en-US" dirty="0" smtClean="0"/>
              <a:t>Faithful </a:t>
            </a:r>
            <a:r>
              <a:rPr lang="en-US" dirty="0"/>
              <a:t>in thought, word and action. </a:t>
            </a:r>
            <a:endParaRPr lang="en-US" dirty="0" smtClean="0"/>
          </a:p>
          <a:p>
            <a:pPr lvl="1"/>
            <a:r>
              <a:rPr lang="en-US" dirty="0" smtClean="0"/>
              <a:t>Faithful </a:t>
            </a:r>
            <a:r>
              <a:rPr lang="en-US" dirty="0"/>
              <a:t>to God at the same time. </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57126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4000" dirty="0" smtClean="0"/>
              <a:t>Loving Faithfully and Exclusively</a:t>
            </a:r>
            <a:endParaRPr lang="en-US" sz="40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“Negative” characteristics of faithful and exclusive love</a:t>
            </a:r>
          </a:p>
          <a:p>
            <a:pPr lvl="1"/>
            <a:r>
              <a:rPr lang="en-US" dirty="0"/>
              <a:t>It can seem difficult, even impossible, to bind oneself for life to another human </a:t>
            </a:r>
            <a:r>
              <a:rPr lang="en-US" dirty="0" smtClean="0"/>
              <a:t>being</a:t>
            </a:r>
            <a:r>
              <a:rPr lang="en-US" dirty="0" smtClean="0"/>
              <a:t>. </a:t>
            </a:r>
            <a:r>
              <a:rPr lang="en-US" dirty="0" smtClean="0"/>
              <a:t>Requires trust, holy daring, and God’s help. </a:t>
            </a:r>
            <a:endParaRPr lang="en-US" dirty="0"/>
          </a:p>
          <a:p>
            <a:pPr lvl="1"/>
            <a:r>
              <a:rPr lang="en-US" dirty="0" smtClean="0"/>
              <a:t>It involves guarding </a:t>
            </a:r>
            <a:r>
              <a:rPr lang="en-US" dirty="0"/>
              <a:t>one’s heart, eyes, body, keeping one’s erotic love exclusively for the spouse. </a:t>
            </a:r>
          </a:p>
          <a:p>
            <a:pPr lvl="1"/>
            <a:r>
              <a:rPr lang="en-US" dirty="0" smtClean="0"/>
              <a:t>In means fighting and avoiding temptations </a:t>
            </a:r>
            <a:r>
              <a:rPr lang="en-US" dirty="0"/>
              <a:t>toward </a:t>
            </a:r>
            <a:r>
              <a:rPr lang="en-US" dirty="0" smtClean="0"/>
              <a:t>lust, and </a:t>
            </a:r>
            <a:r>
              <a:rPr lang="en-US" dirty="0" smtClean="0"/>
              <a:t>step-by-step acts of infidelity </a:t>
            </a:r>
            <a:r>
              <a:rPr lang="en-US" dirty="0" smtClean="0"/>
              <a:t>when one experiences attraction and even desire for someone else, or when one’s attractions and desires for one’s spouse may temporarily wane.  </a:t>
            </a:r>
            <a:endParaRPr lang="en-US" dirty="0" smtClean="0"/>
          </a:p>
          <a:p>
            <a:pPr lvl="1"/>
            <a:r>
              <a:rPr lang="en-US" dirty="0" smtClean="0"/>
              <a:t>No </a:t>
            </a:r>
            <a:r>
              <a:rPr lang="en-US" dirty="0"/>
              <a:t>flirting with others </a:t>
            </a:r>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663062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4000" dirty="0" smtClean="0"/>
              <a:t>Loving Faithfully and Exclusively</a:t>
            </a:r>
            <a:endParaRPr lang="en-US" sz="40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Problems challenging faithful and exclusive love</a:t>
            </a:r>
          </a:p>
          <a:p>
            <a:pPr lvl="1"/>
            <a:r>
              <a:rPr lang="en-US" dirty="0"/>
              <a:t>Infidelity and untrustworthiness</a:t>
            </a:r>
          </a:p>
          <a:p>
            <a:pPr lvl="1"/>
            <a:r>
              <a:rPr lang="en-US" dirty="0" smtClean="0"/>
              <a:t>Pornography</a:t>
            </a:r>
            <a:endParaRPr lang="en-US" dirty="0"/>
          </a:p>
          <a:p>
            <a:pPr lvl="1"/>
            <a:r>
              <a:rPr lang="en-US" dirty="0" smtClean="0"/>
              <a:t>Adultery </a:t>
            </a:r>
            <a:r>
              <a:rPr lang="en-US" dirty="0"/>
              <a:t>and extramarital </a:t>
            </a:r>
            <a:r>
              <a:rPr lang="en-US" dirty="0" smtClean="0"/>
              <a:t>affairs, with internet agencies that specialize in </a:t>
            </a:r>
            <a:r>
              <a:rPr lang="en-US" dirty="0"/>
              <a:t>adultery.</a:t>
            </a:r>
          </a:p>
          <a:p>
            <a:pPr lvl="1"/>
            <a:r>
              <a:rPr lang="en-US" dirty="0" smtClean="0"/>
              <a:t>Problematic forms </a:t>
            </a:r>
            <a:r>
              <a:rPr lang="en-US" dirty="0" smtClean="0"/>
              <a:t>of online chatting </a:t>
            </a:r>
          </a:p>
          <a:p>
            <a:pPr lvl="1"/>
            <a:r>
              <a:rPr lang="en-US" dirty="0" smtClean="0"/>
              <a:t>Past </a:t>
            </a:r>
            <a:r>
              <a:rPr lang="en-US" dirty="0"/>
              <a:t>relationships that are basically unfaithful in advance. </a:t>
            </a:r>
            <a:endParaRPr lang="en-US" dirty="0" smtClean="0"/>
          </a:p>
          <a:p>
            <a:pPr lvl="1"/>
            <a:r>
              <a:rPr lang="en-US" dirty="0" smtClean="0"/>
              <a:t>Past </a:t>
            </a:r>
            <a:r>
              <a:rPr lang="en-US" dirty="0"/>
              <a:t>wounds that make it difficult to </a:t>
            </a:r>
            <a:r>
              <a:rPr lang="en-US" dirty="0" smtClean="0"/>
              <a:t>believe </a:t>
            </a:r>
            <a:r>
              <a:rPr lang="en-US" dirty="0" smtClean="0"/>
              <a:t>that another could be faithful and the insecurity that results. </a:t>
            </a:r>
            <a:endParaRPr lang="en-US" dirty="0"/>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222049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 </a:t>
            </a:r>
            <a:r>
              <a:rPr lang="en-US" dirty="0" smtClean="0"/>
              <a:t/>
            </a:r>
            <a:br>
              <a:rPr lang="en-US" dirty="0" smtClean="0"/>
            </a:br>
            <a:r>
              <a:rPr lang="en-US" dirty="0" smtClean="0"/>
              <a:t>How </a:t>
            </a:r>
            <a:r>
              <a:rPr lang="en-US" dirty="0"/>
              <a:t>the Holy See Engages the Discussion and Work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pic>
        <p:nvPicPr>
          <p:cNvPr id="8" name="Picture 7"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4830685" y="2057913"/>
            <a:ext cx="4177239" cy="2123658"/>
          </a:xfrm>
          <a:prstGeom prst="rect">
            <a:avLst/>
          </a:prstGeom>
          <a:noFill/>
        </p:spPr>
        <p:txBody>
          <a:bodyPr wrap="square" rtlCol="0">
            <a:spAutoFit/>
          </a:bodyPr>
          <a:lstStyle/>
          <a:p>
            <a:pPr algn="ctr"/>
            <a:r>
              <a:rPr lang="en-US" sz="6600" dirty="0" smtClean="0"/>
              <a:t>Loving Fruitfully</a:t>
            </a:r>
            <a:endParaRPr lang="en-US" sz="6600" dirty="0"/>
          </a:p>
        </p:txBody>
      </p:sp>
      <p:pic>
        <p:nvPicPr>
          <p:cNvPr id="6" name="Picture 5" descr="wed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648200" cy="6848177"/>
          </a:xfrm>
          <a:prstGeom prst="rect">
            <a:avLst/>
          </a:prstGeom>
        </p:spPr>
      </p:pic>
    </p:spTree>
    <p:extLst>
      <p:ext uri="{BB962C8B-B14F-4D97-AF65-F5344CB8AC3E}">
        <p14:creationId xmlns:p14="http://schemas.microsoft.com/office/powerpoint/2010/main" val="3782771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Loving Fruitfully</a:t>
            </a:r>
            <a:endParaRPr lang="en-US" sz="5400" dirty="0"/>
          </a:p>
        </p:txBody>
      </p:sp>
      <p:sp>
        <p:nvSpPr>
          <p:cNvPr id="3" name="Content Placeholder 2"/>
          <p:cNvSpPr>
            <a:spLocks noGrp="1"/>
          </p:cNvSpPr>
          <p:nvPr>
            <p:ph idx="1"/>
          </p:nvPr>
        </p:nvSpPr>
        <p:spPr>
          <a:xfrm>
            <a:off x="914400" y="1735137"/>
            <a:ext cx="7313613" cy="4604047"/>
          </a:xfrm>
        </p:spPr>
        <p:txBody>
          <a:bodyPr>
            <a:normAutofit lnSpcReduction="10000"/>
          </a:bodyPr>
          <a:lstStyle/>
          <a:p>
            <a:r>
              <a:rPr lang="en-US" dirty="0" smtClean="0"/>
              <a:t>Bl. Paul VI wrote in </a:t>
            </a:r>
            <a:r>
              <a:rPr lang="en-US" i="1" dirty="0" err="1" smtClean="0"/>
              <a:t>Humanae</a:t>
            </a:r>
            <a:r>
              <a:rPr lang="en-US" i="1" dirty="0" smtClean="0"/>
              <a:t> Vitae </a:t>
            </a:r>
            <a:r>
              <a:rPr lang="en-US" dirty="0" smtClean="0"/>
              <a:t>that </a:t>
            </a:r>
            <a:r>
              <a:rPr lang="en-US" dirty="0" smtClean="0"/>
              <a:t>love is fruitful: </a:t>
            </a:r>
          </a:p>
          <a:p>
            <a:pPr lvl="1"/>
            <a:r>
              <a:rPr lang="en-US" dirty="0"/>
              <a:t>“It is not confined wholly to the loving interchange of husband and wife; it also contrives to go beyond this to bring new life into being. Marriage and conjugal love are by their nature ordained toward the procreation and education of children. Children are really the supreme gift of marriage and contribute in the highest degree to their parents' </a:t>
            </a:r>
            <a:r>
              <a:rPr lang="en-US" dirty="0" smtClean="0"/>
              <a:t>welfare.” </a:t>
            </a:r>
          </a:p>
          <a:p>
            <a:r>
              <a:rPr lang="en-US" dirty="0" smtClean="0"/>
              <a:t>Christ’s love is </a:t>
            </a:r>
            <a:r>
              <a:rPr lang="en-US" dirty="0" smtClean="0"/>
              <a:t>always </a:t>
            </a:r>
            <a:r>
              <a:rPr lang="en-US" dirty="0" smtClean="0"/>
              <a:t>life</a:t>
            </a:r>
            <a:r>
              <a:rPr lang="en-US" dirty="0" smtClean="0"/>
              <a:t>-giving</a:t>
            </a:r>
          </a:p>
          <a:p>
            <a:r>
              <a:rPr lang="en-US" dirty="0" smtClean="0"/>
              <a:t>Statement </a:t>
            </a:r>
            <a:r>
              <a:rPr lang="en-US" dirty="0" smtClean="0"/>
              <a:t>of intention: “Do </a:t>
            </a:r>
            <a:r>
              <a:rPr lang="en-US" dirty="0"/>
              <a:t>you intend to </a:t>
            </a:r>
            <a:r>
              <a:rPr lang="en-US" b="1" dirty="0"/>
              <a:t>accept children lovingly from God </a:t>
            </a:r>
            <a:r>
              <a:rPr lang="en-US" dirty="0"/>
              <a:t>and </a:t>
            </a:r>
            <a:r>
              <a:rPr lang="en-US" b="1" dirty="0"/>
              <a:t>raise them </a:t>
            </a:r>
            <a:r>
              <a:rPr lang="en-US" dirty="0"/>
              <a:t>according to the </a:t>
            </a:r>
            <a:r>
              <a:rPr lang="en-US" b="1" dirty="0"/>
              <a:t>law of Christ and the Church</a:t>
            </a:r>
            <a:r>
              <a:rPr lang="en-US" dirty="0"/>
              <a:t>?” </a:t>
            </a:r>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614446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Loving Fruitfully</a:t>
            </a:r>
            <a:endParaRPr lang="en-US" sz="5400" dirty="0"/>
          </a:p>
        </p:txBody>
      </p:sp>
      <p:sp>
        <p:nvSpPr>
          <p:cNvPr id="3" name="Content Placeholder 2"/>
          <p:cNvSpPr>
            <a:spLocks noGrp="1"/>
          </p:cNvSpPr>
          <p:nvPr>
            <p:ph idx="1"/>
          </p:nvPr>
        </p:nvSpPr>
        <p:spPr>
          <a:xfrm>
            <a:off x="914400" y="1735137"/>
            <a:ext cx="7313613" cy="4604047"/>
          </a:xfrm>
        </p:spPr>
        <p:txBody>
          <a:bodyPr>
            <a:normAutofit fontScale="85000" lnSpcReduction="20000"/>
          </a:bodyPr>
          <a:lstStyle/>
          <a:p>
            <a:r>
              <a:rPr lang="en-US" dirty="0" smtClean="0"/>
              <a:t>“Positive” Characteristics of Fruitful Love</a:t>
            </a:r>
          </a:p>
          <a:p>
            <a:pPr lvl="1"/>
            <a:r>
              <a:rPr lang="en-US" dirty="0"/>
              <a:t>Love is life-giving. </a:t>
            </a:r>
            <a:r>
              <a:rPr lang="en-US" dirty="0" smtClean="0"/>
              <a:t>It </a:t>
            </a:r>
            <a:r>
              <a:rPr lang="en-US" dirty="0"/>
              <a:t>makes love </a:t>
            </a:r>
            <a:r>
              <a:rPr lang="en-US" dirty="0" smtClean="0"/>
              <a:t>as it participates in making life</a:t>
            </a:r>
            <a:r>
              <a:rPr lang="en-US" dirty="0"/>
              <a:t>. </a:t>
            </a:r>
          </a:p>
          <a:p>
            <a:pPr lvl="1"/>
            <a:r>
              <a:rPr lang="en-US" dirty="0"/>
              <a:t>Cooperation with God in something eternal! Pro-creation. </a:t>
            </a:r>
          </a:p>
          <a:p>
            <a:pPr lvl="1"/>
            <a:r>
              <a:rPr lang="en-US" dirty="0" smtClean="0"/>
              <a:t>Openness </a:t>
            </a:r>
            <a:r>
              <a:rPr lang="en-US" dirty="0"/>
              <a:t>to God and to </a:t>
            </a:r>
            <a:r>
              <a:rPr lang="en-US" dirty="0" smtClean="0"/>
              <a:t>the generosity </a:t>
            </a:r>
            <a:r>
              <a:rPr lang="en-US" dirty="0"/>
              <a:t>of </a:t>
            </a:r>
            <a:r>
              <a:rPr lang="en-US" dirty="0" smtClean="0"/>
              <a:t>his </a:t>
            </a:r>
            <a:r>
              <a:rPr lang="en-US" dirty="0"/>
              <a:t>love. Not just “general” openness but constant </a:t>
            </a:r>
            <a:r>
              <a:rPr lang="en-US" dirty="0" smtClean="0"/>
              <a:t>openness</a:t>
            </a:r>
            <a:endParaRPr lang="en-US" dirty="0" smtClean="0"/>
          </a:p>
          <a:p>
            <a:pPr lvl="1"/>
            <a:r>
              <a:rPr lang="en-US" dirty="0" smtClean="0"/>
              <a:t>FC </a:t>
            </a:r>
            <a:r>
              <a:rPr lang="en-US" dirty="0"/>
              <a:t>28. Fecundity is the fruit and the sign of conjugal love, the living testimony of the full reciprocal self-giving of the spouses. </a:t>
            </a:r>
          </a:p>
          <a:p>
            <a:pPr lvl="1"/>
            <a:r>
              <a:rPr lang="en-US" dirty="0"/>
              <a:t>Openness to each other: </a:t>
            </a:r>
            <a:r>
              <a:rPr lang="en-US" dirty="0" smtClean="0"/>
              <a:t>“For </a:t>
            </a:r>
            <a:r>
              <a:rPr lang="en-US" dirty="0"/>
              <a:t>spouses, the moment of conjugal union constitutes a very particular expression of this [sincere gift of self]. It is then that a man and woman, in the "truth" of their masculinity and femininity, become a mutual gift to each other. All married life is a gift; but this becomes most evident when the spouses, in giving themselves to each other in love, bring about that encounter which makes them "one flesh" (Gen 2:24)</a:t>
            </a:r>
            <a:r>
              <a:rPr lang="en-US" dirty="0" smtClean="0"/>
              <a:t>. (LF 12). </a:t>
            </a:r>
            <a:endParaRPr lang="en-US" dirty="0"/>
          </a:p>
          <a:p>
            <a:pPr lvl="1"/>
            <a:r>
              <a:rPr lang="en-US" dirty="0" smtClean="0"/>
              <a:t>The </a:t>
            </a:r>
            <a:r>
              <a:rPr lang="en-US" dirty="0" smtClean="0"/>
              <a:t>order of nature and the personal order</a:t>
            </a:r>
          </a:p>
          <a:p>
            <a:pPr lvl="1"/>
            <a:r>
              <a:rPr lang="en-US" dirty="0" smtClean="0"/>
              <a:t>Moral, spiritual and supernatural fruitfulness</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78975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Loving Fruitfully</a:t>
            </a:r>
            <a:endParaRPr lang="en-US" sz="54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“Negative” Characteristics of Fruitful Love</a:t>
            </a:r>
          </a:p>
          <a:p>
            <a:pPr lvl="1"/>
            <a:r>
              <a:rPr lang="en-US" dirty="0"/>
              <a:t>No to fear of children. </a:t>
            </a:r>
          </a:p>
          <a:p>
            <a:pPr lvl="1"/>
            <a:r>
              <a:rPr lang="en-US" dirty="0" smtClean="0"/>
              <a:t>No to focusing on the consequences of the marital act at the expense of focusing on God and the other with love. </a:t>
            </a:r>
          </a:p>
          <a:p>
            <a:pPr lvl="1"/>
            <a:r>
              <a:rPr lang="en-US" dirty="0"/>
              <a:t>No to prioritizing many other things </a:t>
            </a:r>
            <a:r>
              <a:rPr lang="en-US" dirty="0" smtClean="0"/>
              <a:t>above the gift of children.</a:t>
            </a:r>
            <a:endParaRPr lang="en-US" dirty="0"/>
          </a:p>
          <a:p>
            <a:pPr lvl="1"/>
            <a:r>
              <a:rPr lang="en-US" dirty="0" smtClean="0"/>
              <a:t>No to exceptions because of a general openness. </a:t>
            </a:r>
            <a:endParaRPr lang="en-US" dirty="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1886724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Loving Fruitfully</a:t>
            </a:r>
            <a:endParaRPr lang="en-US" sz="5400" dirty="0"/>
          </a:p>
        </p:txBody>
      </p:sp>
      <p:sp>
        <p:nvSpPr>
          <p:cNvPr id="3" name="Content Placeholder 2"/>
          <p:cNvSpPr>
            <a:spLocks noGrp="1"/>
          </p:cNvSpPr>
          <p:nvPr>
            <p:ph idx="1"/>
          </p:nvPr>
        </p:nvSpPr>
        <p:spPr>
          <a:xfrm>
            <a:off x="914400" y="1735137"/>
            <a:ext cx="7313613" cy="4604047"/>
          </a:xfrm>
        </p:spPr>
        <p:txBody>
          <a:bodyPr>
            <a:normAutofit lnSpcReduction="10000"/>
          </a:bodyPr>
          <a:lstStyle/>
          <a:p>
            <a:r>
              <a:rPr lang="en-US" dirty="0" smtClean="0"/>
              <a:t>Problems to be confronted with regard to loving </a:t>
            </a:r>
            <a:r>
              <a:rPr lang="en-US" dirty="0" smtClean="0"/>
              <a:t>fruitfully:</a:t>
            </a:r>
            <a:endParaRPr lang="en-US" dirty="0" smtClean="0"/>
          </a:p>
          <a:p>
            <a:pPr lvl="1"/>
            <a:r>
              <a:rPr lang="en-US" dirty="0"/>
              <a:t>Various forms of stinginess or sterility </a:t>
            </a:r>
          </a:p>
          <a:p>
            <a:pPr lvl="1"/>
            <a:r>
              <a:rPr lang="en-US" dirty="0"/>
              <a:t>Abortion</a:t>
            </a:r>
          </a:p>
          <a:p>
            <a:pPr lvl="1"/>
            <a:r>
              <a:rPr lang="en-US" dirty="0"/>
              <a:t>Sterilization</a:t>
            </a:r>
          </a:p>
          <a:p>
            <a:pPr lvl="1"/>
            <a:r>
              <a:rPr lang="en-US" dirty="0"/>
              <a:t>Contraception and confusion over the vast difference between contraception and natural family planning.</a:t>
            </a:r>
          </a:p>
          <a:p>
            <a:pPr lvl="1"/>
            <a:r>
              <a:rPr lang="en-US" dirty="0"/>
              <a:t>NFP not being taught as part of the good news, or adequately practiced. </a:t>
            </a:r>
          </a:p>
          <a:p>
            <a:pPr lvl="1"/>
            <a:r>
              <a:rPr lang="en-US" dirty="0" smtClean="0"/>
              <a:t>Infertility</a:t>
            </a:r>
            <a:r>
              <a:rPr lang="en-US" dirty="0" smtClean="0"/>
              <a:t>. The problems of IVF and Surrogacy</a:t>
            </a:r>
            <a:endParaRPr lang="en-US" dirty="0"/>
          </a:p>
          <a:p>
            <a:pPr lvl="1"/>
            <a:r>
              <a:rPr lang="en-US" dirty="0" smtClean="0"/>
              <a:t>Unfortunate difficulties with the crucially important practices of </a:t>
            </a:r>
            <a:r>
              <a:rPr lang="en-US" dirty="0"/>
              <a:t>adoption and foster </a:t>
            </a:r>
            <a:r>
              <a:rPr lang="en-US" dirty="0" smtClean="0"/>
              <a:t>care. </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866678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927" y="503238"/>
            <a:ext cx="6561086" cy="868362"/>
          </a:xfrm>
        </p:spPr>
        <p:txBody>
          <a:bodyPr/>
          <a:lstStyle/>
          <a:p>
            <a:r>
              <a:rPr lang="en-US" sz="4000" dirty="0" smtClean="0"/>
              <a:t>For a copy of this presentation</a:t>
            </a:r>
            <a:endParaRPr lang="en-US" sz="4000" dirty="0"/>
          </a:p>
        </p:txBody>
      </p:sp>
      <p:sp>
        <p:nvSpPr>
          <p:cNvPr id="3" name="Content Placeholder 2"/>
          <p:cNvSpPr>
            <a:spLocks noGrp="1"/>
          </p:cNvSpPr>
          <p:nvPr>
            <p:ph idx="1"/>
          </p:nvPr>
        </p:nvSpPr>
        <p:spPr>
          <a:xfrm>
            <a:off x="371850" y="1837200"/>
            <a:ext cx="4901081" cy="4672088"/>
          </a:xfrm>
        </p:spPr>
        <p:txBody>
          <a:bodyPr>
            <a:normAutofit fontScale="70000" lnSpcReduction="20000"/>
          </a:bodyPr>
          <a:lstStyle/>
          <a:p>
            <a:pPr marL="0" indent="0" algn="ctr">
              <a:lnSpc>
                <a:spcPct val="120000"/>
              </a:lnSpc>
              <a:spcBef>
                <a:spcPts val="0"/>
              </a:spcBef>
              <a:buNone/>
            </a:pPr>
            <a:r>
              <a:rPr lang="en-US" sz="3200" dirty="0" smtClean="0"/>
              <a:t>You may </a:t>
            </a:r>
            <a:r>
              <a:rPr lang="en-US" sz="3200" dirty="0" smtClean="0"/>
              <a:t>download a </a:t>
            </a:r>
            <a:r>
              <a:rPr lang="en-US" sz="3200" dirty="0" smtClean="0"/>
              <a:t>copy of this presentation in </a:t>
            </a:r>
            <a:r>
              <a:rPr lang="en-US" sz="3200" dirty="0" err="1" smtClean="0"/>
              <a:t>powerpoint</a:t>
            </a:r>
            <a:r>
              <a:rPr lang="en-US" sz="3200" dirty="0" smtClean="0"/>
              <a:t> or in PDF, </a:t>
            </a:r>
          </a:p>
          <a:p>
            <a:pPr marL="0" indent="0" algn="ctr">
              <a:lnSpc>
                <a:spcPct val="120000"/>
              </a:lnSpc>
              <a:spcBef>
                <a:spcPts val="0"/>
              </a:spcBef>
              <a:buNone/>
            </a:pPr>
            <a:r>
              <a:rPr lang="en-US" sz="3200" dirty="0" smtClean="0"/>
              <a:t>a copy of the notes for it, </a:t>
            </a:r>
          </a:p>
          <a:p>
            <a:pPr marL="0" indent="0" algn="ctr">
              <a:lnSpc>
                <a:spcPct val="120000"/>
              </a:lnSpc>
              <a:spcBef>
                <a:spcPts val="0"/>
              </a:spcBef>
              <a:buNone/>
            </a:pPr>
            <a:r>
              <a:rPr lang="en-US" sz="3200" dirty="0" smtClean="0"/>
              <a:t>or audio recordings</a:t>
            </a:r>
            <a:br>
              <a:rPr lang="en-US" sz="3200" dirty="0" smtClean="0"/>
            </a:br>
            <a:endParaRPr lang="en-US" sz="3200" dirty="0" smtClean="0"/>
          </a:p>
          <a:p>
            <a:pPr marL="0" indent="0" algn="ctr">
              <a:lnSpc>
                <a:spcPct val="120000"/>
              </a:lnSpc>
              <a:spcBef>
                <a:spcPts val="0"/>
              </a:spcBef>
              <a:buNone/>
            </a:pPr>
            <a:r>
              <a:rPr lang="en-US" sz="3200" dirty="0" smtClean="0"/>
              <a:t>By going to </a:t>
            </a:r>
          </a:p>
          <a:p>
            <a:pPr marL="0" indent="0" algn="ctr">
              <a:lnSpc>
                <a:spcPct val="120000"/>
              </a:lnSpc>
              <a:spcBef>
                <a:spcPts val="0"/>
              </a:spcBef>
              <a:buNone/>
            </a:pPr>
            <a:r>
              <a:rPr lang="en-US" sz="3200" b="1" dirty="0" err="1" smtClean="0"/>
              <a:t>www.catholicpreaching.com</a:t>
            </a:r>
            <a:r>
              <a:rPr lang="en-US" sz="3200" dirty="0" smtClean="0"/>
              <a:t> </a:t>
            </a:r>
            <a:br>
              <a:rPr lang="en-US" sz="3200" dirty="0" smtClean="0"/>
            </a:br>
            <a:r>
              <a:rPr lang="en-US" sz="3200" dirty="0" smtClean="0"/>
              <a:t>and then clicking on the appropriate link</a:t>
            </a:r>
            <a:br>
              <a:rPr lang="en-US" sz="3200" dirty="0" smtClean="0"/>
            </a:br>
            <a:r>
              <a:rPr lang="en-US" sz="3200" dirty="0" smtClean="0"/>
              <a:t>under </a:t>
            </a:r>
            <a:r>
              <a:rPr lang="en-US" sz="3200" dirty="0" smtClean="0"/>
              <a:t>“Most Recent </a:t>
            </a:r>
            <a:r>
              <a:rPr lang="en-US" sz="3200" dirty="0" smtClean="0"/>
              <a:t>Talks” </a:t>
            </a:r>
          </a:p>
          <a:p>
            <a:pPr marL="0" indent="0">
              <a:lnSpc>
                <a:spcPct val="120000"/>
              </a:lnSpc>
              <a:spcBef>
                <a:spcPts val="0"/>
              </a:spcBef>
              <a:buNone/>
            </a:pPr>
            <a:endParaRPr lang="en-US" dirty="0"/>
          </a:p>
          <a:p>
            <a:pPr marL="0" indent="0">
              <a:lnSpc>
                <a:spcPct val="120000"/>
              </a:lnSpc>
              <a:spcBef>
                <a:spcPts val="0"/>
              </a:spcBef>
              <a:buNone/>
            </a:pPr>
            <a:endParaRPr lang="en-US" sz="2900" dirty="0" smtClean="0"/>
          </a:p>
          <a:p>
            <a:pPr marL="0" indent="0">
              <a:lnSpc>
                <a:spcPct val="120000"/>
              </a:lnSpc>
              <a:spcBef>
                <a:spcPts val="0"/>
              </a:spcBef>
              <a:buNone/>
            </a:pPr>
            <a:endParaRPr lang="en-US" sz="2900" dirty="0"/>
          </a:p>
          <a:p>
            <a:pPr marL="0" indent="0">
              <a:lnSpc>
                <a:spcPct val="120000"/>
              </a:lnSpc>
              <a:spcBef>
                <a:spcPts val="0"/>
              </a:spcBef>
              <a:buNone/>
            </a:pPr>
            <a:r>
              <a:rPr lang="en-US" sz="2900" dirty="0" smtClean="0"/>
              <a:t>Fr</a:t>
            </a:r>
            <a:r>
              <a:rPr lang="en-US" sz="2900" dirty="0" smtClean="0"/>
              <a:t>. Roger J. Landry</a:t>
            </a:r>
            <a:br>
              <a:rPr lang="en-US" sz="2900" dirty="0" smtClean="0"/>
            </a:br>
            <a:r>
              <a:rPr lang="en-US" sz="2900" dirty="0" smtClean="0"/>
              <a:t>Email: </a:t>
            </a:r>
            <a:r>
              <a:rPr lang="en-US" sz="2900" dirty="0" err="1" smtClean="0"/>
              <a:t>fatherlandry@catholicpreaching.com</a:t>
            </a:r>
            <a:endParaRPr lang="en-US" sz="2900"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pic>
        <p:nvPicPr>
          <p:cNvPr id="5" name="Picture 4" descr="Screen Shot 2018-07-01 at 8.53.35 AM.png"/>
          <p:cNvPicPr>
            <a:picLocks noChangeAspect="1"/>
          </p:cNvPicPr>
          <p:nvPr/>
        </p:nvPicPr>
        <p:blipFill rotWithShape="1">
          <a:blip r:embed="rId3" cstate="print">
            <a:extLst>
              <a:ext uri="{28A0092B-C50C-407E-A947-70E740481C1C}">
                <a14:useLocalDpi xmlns:a14="http://schemas.microsoft.com/office/drawing/2010/main" val="0"/>
              </a:ext>
            </a:extLst>
          </a:blip>
          <a:srcRect l="7335" r="9278" b="21260"/>
          <a:stretch/>
        </p:blipFill>
        <p:spPr>
          <a:xfrm>
            <a:off x="5376246" y="1530364"/>
            <a:ext cx="3539154" cy="4978924"/>
          </a:xfrm>
          <a:prstGeom prst="rect">
            <a:avLst/>
          </a:prstGeom>
        </p:spPr>
      </p:pic>
    </p:spTree>
    <p:extLst>
      <p:ext uri="{BB962C8B-B14F-4D97-AF65-F5344CB8AC3E}">
        <p14:creationId xmlns:p14="http://schemas.microsoft.com/office/powerpoint/2010/main" val="251385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095" y="503238"/>
            <a:ext cx="6971768" cy="868362"/>
          </a:xfrm>
        </p:spPr>
        <p:txBody>
          <a:bodyPr/>
          <a:lstStyle/>
          <a:p>
            <a:r>
              <a:rPr lang="en-US" sz="3600" dirty="0" smtClean="0"/>
              <a:t>Paul VI’s Four Characteristics of Love</a:t>
            </a:r>
            <a:endParaRPr lang="en-US" sz="3600" dirty="0"/>
          </a:p>
        </p:txBody>
      </p:sp>
      <p:sp>
        <p:nvSpPr>
          <p:cNvPr id="3" name="Content Placeholder 2"/>
          <p:cNvSpPr>
            <a:spLocks noGrp="1"/>
          </p:cNvSpPr>
          <p:nvPr>
            <p:ph idx="1"/>
          </p:nvPr>
        </p:nvSpPr>
        <p:spPr>
          <a:xfrm>
            <a:off x="914400" y="1735137"/>
            <a:ext cx="7313613" cy="4626727"/>
          </a:xfrm>
        </p:spPr>
        <p:txBody>
          <a:bodyPr>
            <a:normAutofit/>
          </a:bodyPr>
          <a:lstStyle/>
          <a:p>
            <a:r>
              <a:rPr lang="en-US" i="1" dirty="0" err="1" smtClean="0"/>
              <a:t>Humanae</a:t>
            </a:r>
            <a:r>
              <a:rPr lang="en-US" i="1" dirty="0" smtClean="0"/>
              <a:t> Vitae </a:t>
            </a:r>
            <a:r>
              <a:rPr lang="en-US" dirty="0" smtClean="0"/>
              <a:t>9 — “Husband </a:t>
            </a:r>
            <a:r>
              <a:rPr lang="en-US" dirty="0"/>
              <a:t>and wife, through </a:t>
            </a:r>
            <a:r>
              <a:rPr lang="en-US" dirty="0" smtClean="0"/>
              <a:t>the mutual </a:t>
            </a:r>
            <a:r>
              <a:rPr lang="en-US" dirty="0"/>
              <a:t>gift of themselves, which is specific and exclusive to them alone, develop that union of two persons in which they perfect one another, cooperating with God in the generation and rearing of new lives.”</a:t>
            </a:r>
          </a:p>
          <a:p>
            <a:r>
              <a:rPr lang="en-US" dirty="0" smtClean="0"/>
              <a:t>With that introduction, it says that </a:t>
            </a:r>
            <a:r>
              <a:rPr lang="en-US" dirty="0"/>
              <a:t>t</a:t>
            </a:r>
            <a:r>
              <a:rPr lang="en-US" dirty="0" smtClean="0"/>
              <a:t>he </a:t>
            </a:r>
            <a:r>
              <a:rPr lang="en-US" dirty="0"/>
              <a:t>characteristic features and </a:t>
            </a:r>
            <a:r>
              <a:rPr lang="en-US" dirty="0" smtClean="0"/>
              <a:t>demands of </a:t>
            </a:r>
            <a:r>
              <a:rPr lang="en-US" dirty="0"/>
              <a:t>married love are: </a:t>
            </a:r>
            <a:endParaRPr lang="en-US" dirty="0" smtClean="0"/>
          </a:p>
          <a:p>
            <a:pPr lvl="1"/>
            <a:r>
              <a:rPr lang="en-US" dirty="0" smtClean="0"/>
              <a:t>Fully human and free</a:t>
            </a:r>
          </a:p>
          <a:p>
            <a:pPr lvl="1"/>
            <a:r>
              <a:rPr lang="en-US" dirty="0" smtClean="0"/>
              <a:t>Full or </a:t>
            </a:r>
            <a:r>
              <a:rPr lang="en-US" dirty="0" smtClean="0"/>
              <a:t>total</a:t>
            </a:r>
            <a:endParaRPr lang="en-US" dirty="0" smtClean="0"/>
          </a:p>
          <a:p>
            <a:pPr lvl="1"/>
            <a:r>
              <a:rPr lang="en-US" dirty="0" smtClean="0"/>
              <a:t>Faithful and </a:t>
            </a:r>
            <a:r>
              <a:rPr lang="en-US" dirty="0" smtClean="0"/>
              <a:t>exclusive </a:t>
            </a:r>
            <a:r>
              <a:rPr lang="en-US" dirty="0" smtClean="0"/>
              <a:t>until </a:t>
            </a:r>
            <a:r>
              <a:rPr lang="en-US" dirty="0" smtClean="0"/>
              <a:t>death</a:t>
            </a:r>
            <a:endParaRPr lang="en-US" dirty="0" smtClean="0"/>
          </a:p>
          <a:p>
            <a:pPr lvl="1"/>
            <a:r>
              <a:rPr lang="en-US" dirty="0" smtClean="0"/>
              <a:t>Fruitful</a:t>
            </a:r>
          </a:p>
          <a:p>
            <a:pPr lvl="1"/>
            <a:endParaRPr lang="en-US" dirty="0" smtClean="0"/>
          </a:p>
          <a:p>
            <a:pPr lvl="1"/>
            <a:endParaRPr lang="en-US" dirty="0" smtClean="0"/>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279850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The Big Picture of Love</a:t>
            </a:r>
            <a:endParaRPr lang="en-US" sz="5400" dirty="0"/>
          </a:p>
        </p:txBody>
      </p:sp>
      <p:sp>
        <p:nvSpPr>
          <p:cNvPr id="3" name="Content Placeholder 2"/>
          <p:cNvSpPr>
            <a:spLocks noGrp="1"/>
          </p:cNvSpPr>
          <p:nvPr>
            <p:ph idx="1"/>
          </p:nvPr>
        </p:nvSpPr>
        <p:spPr>
          <a:xfrm>
            <a:off x="914400" y="1735137"/>
            <a:ext cx="7313613" cy="4626727"/>
          </a:xfrm>
        </p:spPr>
        <p:txBody>
          <a:bodyPr>
            <a:normAutofit fontScale="92500"/>
          </a:bodyPr>
          <a:lstStyle/>
          <a:p>
            <a:r>
              <a:rPr lang="en-US" dirty="0" smtClean="0"/>
              <a:t>God is love, an eternal loving Communion of Persons, and formed the human person in his image and likeness for love.</a:t>
            </a:r>
          </a:p>
          <a:p>
            <a:r>
              <a:rPr lang="en-US" dirty="0" smtClean="0"/>
              <a:t>God’s love is free, full, faithful and fruitful</a:t>
            </a:r>
          </a:p>
          <a:p>
            <a:r>
              <a:rPr lang="en-US" dirty="0" smtClean="0"/>
              <a:t>We are called to receive, reciprocate and share that love of God. </a:t>
            </a:r>
          </a:p>
          <a:p>
            <a:pPr lvl="1"/>
            <a:r>
              <a:rPr lang="en-US" dirty="0" smtClean="0"/>
              <a:t>“In </a:t>
            </a:r>
            <a:r>
              <a:rPr lang="en-US" dirty="0"/>
              <a:t>this is love: not that we have loved God, but that he loved us and sent his Son as expiation for our </a:t>
            </a:r>
            <a:r>
              <a:rPr lang="en-US" dirty="0" smtClean="0"/>
              <a:t>sins” (1 </a:t>
            </a:r>
            <a:r>
              <a:rPr lang="en-US" dirty="0" err="1" smtClean="0"/>
              <a:t>Jn</a:t>
            </a:r>
            <a:r>
              <a:rPr lang="en-US" dirty="0" smtClean="0"/>
              <a:t> 4:10)</a:t>
            </a:r>
          </a:p>
          <a:p>
            <a:pPr lvl="1"/>
            <a:r>
              <a:rPr lang="en-US" dirty="0" smtClean="0"/>
              <a:t>“</a:t>
            </a:r>
            <a:r>
              <a:rPr lang="en-US" dirty="0"/>
              <a:t>You shall love the Lord, your God, with all your heart, with all your soul, and with all your </a:t>
            </a:r>
            <a:r>
              <a:rPr lang="en-US" dirty="0" smtClean="0"/>
              <a:t>mind.” (Mt 22:37)</a:t>
            </a:r>
          </a:p>
          <a:p>
            <a:pPr lvl="1"/>
            <a:r>
              <a:rPr lang="en-US" dirty="0" smtClean="0"/>
              <a:t>“Love one another as I have loved you” (</a:t>
            </a:r>
            <a:r>
              <a:rPr lang="en-US" dirty="0" err="1" smtClean="0"/>
              <a:t>Jn</a:t>
            </a:r>
            <a:r>
              <a:rPr lang="en-US" dirty="0" smtClean="0"/>
              <a:t> 15:12)</a:t>
            </a:r>
          </a:p>
          <a:p>
            <a:r>
              <a:rPr lang="en-US" dirty="0" smtClean="0"/>
              <a:t>Love is not just a gift but a task</a:t>
            </a:r>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370481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The Big Picture of Love</a:t>
            </a:r>
            <a:endParaRPr lang="en-US" sz="5400" dirty="0"/>
          </a:p>
        </p:txBody>
      </p:sp>
      <p:sp>
        <p:nvSpPr>
          <p:cNvPr id="3" name="Content Placeholder 2"/>
          <p:cNvSpPr>
            <a:spLocks noGrp="1"/>
          </p:cNvSpPr>
          <p:nvPr>
            <p:ph idx="1"/>
          </p:nvPr>
        </p:nvSpPr>
        <p:spPr>
          <a:xfrm>
            <a:off x="914400" y="1735137"/>
            <a:ext cx="7313613" cy="4604047"/>
          </a:xfrm>
        </p:spPr>
        <p:txBody>
          <a:bodyPr>
            <a:normAutofit fontScale="92500" lnSpcReduction="10000"/>
          </a:bodyPr>
          <a:lstStyle/>
          <a:p>
            <a:r>
              <a:rPr lang="en-US" dirty="0" smtClean="0"/>
              <a:t>Love is </a:t>
            </a:r>
            <a:r>
              <a:rPr lang="en-US" dirty="0"/>
              <a:t>patient, kind, not jealous, not pompous, not inflated, not rude, not self-interested, not quick-tempered, doesn’t brood over injury, doesn’t rejoice over wrongdoing but rejoice in the truth, bears all things, believes all things, hopes all things, endures all things. </a:t>
            </a:r>
            <a:r>
              <a:rPr lang="en-US" dirty="0" smtClean="0"/>
              <a:t>(1 </a:t>
            </a:r>
            <a:r>
              <a:rPr lang="en-US" dirty="0" err="1" smtClean="0"/>
              <a:t>Cor</a:t>
            </a:r>
            <a:r>
              <a:rPr lang="en-US" dirty="0" smtClean="0"/>
              <a:t> 13:1-8)</a:t>
            </a:r>
          </a:p>
          <a:p>
            <a:r>
              <a:rPr lang="en-US" dirty="0"/>
              <a:t>The person who loves is sincere, hates evil, holds to the good, is affectionate, anticipates others in showing honor, constantly zealous, fervent in spirit, serves the Lord, rejoices with hope, endures affliction, perseveres in prayer, contributes to the needs of others, exercises hospitality, </a:t>
            </a:r>
            <a:r>
              <a:rPr lang="en-US" dirty="0" smtClean="0"/>
              <a:t>blesses </a:t>
            </a:r>
            <a:r>
              <a:rPr lang="en-US" dirty="0"/>
              <a:t>those who persecute him, rejoices with those who rejoice, weeps with those who weep, isn’t haughty, associates with the lowly, conquers evil with good, is concerned with what is noble, lives at peace with all. </a:t>
            </a:r>
            <a:r>
              <a:rPr lang="en-US" dirty="0" smtClean="0"/>
              <a:t> (Rom 12:9-21)</a:t>
            </a:r>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232938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a:t>The Big Picture of Love</a:t>
            </a:r>
          </a:p>
        </p:txBody>
      </p:sp>
      <p:sp>
        <p:nvSpPr>
          <p:cNvPr id="3" name="Content Placeholder 2"/>
          <p:cNvSpPr>
            <a:spLocks noGrp="1"/>
          </p:cNvSpPr>
          <p:nvPr>
            <p:ph idx="1"/>
          </p:nvPr>
        </p:nvSpPr>
        <p:spPr>
          <a:xfrm>
            <a:off x="1485900" y="1735137"/>
            <a:ext cx="7313613" cy="4604047"/>
          </a:xfrm>
        </p:spPr>
        <p:txBody>
          <a:bodyPr>
            <a:normAutofit fontScale="92500" lnSpcReduction="10000"/>
          </a:bodyPr>
          <a:lstStyle/>
          <a:p>
            <a:r>
              <a:rPr lang="en-US" dirty="0" smtClean="0"/>
              <a:t>Four words for love in Greek</a:t>
            </a:r>
          </a:p>
          <a:p>
            <a:pPr lvl="1"/>
            <a:r>
              <a:rPr lang="en-US" i="1" dirty="0" err="1" smtClean="0"/>
              <a:t>Storge</a:t>
            </a:r>
            <a:endParaRPr lang="en-US" i="1" dirty="0" smtClean="0"/>
          </a:p>
          <a:p>
            <a:pPr lvl="1"/>
            <a:r>
              <a:rPr lang="en-US" i="1" dirty="0" err="1" smtClean="0"/>
              <a:t>Philia</a:t>
            </a:r>
            <a:endParaRPr lang="en-US" i="1" dirty="0" smtClean="0"/>
          </a:p>
          <a:p>
            <a:pPr lvl="1"/>
            <a:r>
              <a:rPr lang="en-US" i="1" dirty="0" smtClean="0"/>
              <a:t>Eros</a:t>
            </a:r>
          </a:p>
          <a:p>
            <a:pPr lvl="1"/>
            <a:r>
              <a:rPr lang="en-US" i="1" dirty="0" smtClean="0"/>
              <a:t>Agape</a:t>
            </a:r>
          </a:p>
          <a:p>
            <a:r>
              <a:rPr lang="en-US" dirty="0" smtClean="0"/>
              <a:t>Stages of love in </a:t>
            </a:r>
            <a:r>
              <a:rPr lang="en-US" i="1" dirty="0" smtClean="0"/>
              <a:t>Love and Responsibility</a:t>
            </a:r>
          </a:p>
          <a:p>
            <a:pPr lvl="1"/>
            <a:r>
              <a:rPr lang="en-US" dirty="0" smtClean="0"/>
              <a:t>Attraction</a:t>
            </a:r>
          </a:p>
          <a:p>
            <a:pPr lvl="1"/>
            <a:r>
              <a:rPr lang="en-US" dirty="0" smtClean="0"/>
              <a:t>Desire</a:t>
            </a:r>
          </a:p>
          <a:p>
            <a:pPr lvl="1"/>
            <a:r>
              <a:rPr lang="en-US" dirty="0" smtClean="0"/>
              <a:t>Goodwill</a:t>
            </a:r>
          </a:p>
          <a:p>
            <a:pPr lvl="1"/>
            <a:r>
              <a:rPr lang="en-US" dirty="0" smtClean="0"/>
              <a:t>Sympathy</a:t>
            </a:r>
          </a:p>
          <a:p>
            <a:pPr lvl="1"/>
            <a:r>
              <a:rPr lang="en-US" dirty="0" smtClean="0"/>
              <a:t>Friendship</a:t>
            </a:r>
          </a:p>
          <a:p>
            <a:pPr lvl="1"/>
            <a:r>
              <a:rPr lang="en-US" dirty="0" smtClean="0"/>
              <a:t>Betrothed Love</a:t>
            </a:r>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9966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5400" dirty="0" smtClean="0"/>
              <a:t>The Big Picture of Love</a:t>
            </a:r>
            <a:endParaRPr lang="en-US" sz="5400" dirty="0"/>
          </a:p>
        </p:txBody>
      </p:sp>
      <p:sp>
        <p:nvSpPr>
          <p:cNvPr id="3" name="Content Placeholder 2"/>
          <p:cNvSpPr>
            <a:spLocks noGrp="1"/>
          </p:cNvSpPr>
          <p:nvPr>
            <p:ph idx="1"/>
          </p:nvPr>
        </p:nvSpPr>
        <p:spPr>
          <a:xfrm>
            <a:off x="914400" y="1735137"/>
            <a:ext cx="7313613" cy="4604047"/>
          </a:xfrm>
        </p:spPr>
        <p:txBody>
          <a:bodyPr>
            <a:normAutofit/>
          </a:bodyPr>
          <a:lstStyle/>
          <a:p>
            <a:r>
              <a:rPr lang="en-US" dirty="0" smtClean="0"/>
              <a:t>Sacramental participation in Christ’s spousal love</a:t>
            </a:r>
          </a:p>
          <a:p>
            <a:r>
              <a:rPr lang="en-US" dirty="0" err="1" smtClean="0"/>
              <a:t>Eph</a:t>
            </a:r>
            <a:r>
              <a:rPr lang="en-US" dirty="0" smtClean="0"/>
              <a:t> 5:21-23</a:t>
            </a:r>
          </a:p>
          <a:p>
            <a:pPr lvl="1"/>
            <a:r>
              <a:rPr lang="en-US" dirty="0" smtClean="0"/>
              <a:t>Reverence one another out of reverence for Christ</a:t>
            </a:r>
          </a:p>
          <a:p>
            <a:pPr lvl="1"/>
            <a:r>
              <a:rPr lang="en-US" dirty="0" smtClean="0"/>
              <a:t>Husbands love as Christ loves the Church; Wives love as the Church loves Christ. </a:t>
            </a:r>
          </a:p>
          <a:p>
            <a:pPr lvl="1"/>
            <a:r>
              <a:rPr lang="en-US" dirty="0" smtClean="0"/>
              <a:t>The great mystery. Human marriage flows from Christ’s, not the other way around</a:t>
            </a:r>
          </a:p>
          <a:p>
            <a:r>
              <a:rPr lang="en-US" dirty="0" smtClean="0"/>
              <a:t>The Covenantal Aspect of Love</a:t>
            </a:r>
          </a:p>
          <a:p>
            <a:r>
              <a:rPr lang="en-US" dirty="0" smtClean="0"/>
              <a:t>The </a:t>
            </a:r>
            <a:r>
              <a:rPr lang="en-US" dirty="0" smtClean="0"/>
              <a:t>Statements </a:t>
            </a:r>
            <a:r>
              <a:rPr lang="en-US" dirty="0" smtClean="0"/>
              <a:t>of </a:t>
            </a:r>
            <a:r>
              <a:rPr lang="en-US" dirty="0" smtClean="0"/>
              <a:t>Intention pronounced by couples before their marital vows</a:t>
            </a:r>
            <a:endParaRPr lang="en-US" dirty="0" smtClean="0"/>
          </a:p>
          <a:p>
            <a:endParaRPr lang="en-US" dirty="0" smtClean="0"/>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74633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9800" y="2267427"/>
            <a:ext cx="6477000" cy="1914144"/>
          </a:xfrm>
        </p:spPr>
        <p:txBody>
          <a:bodyPr/>
          <a:lstStyle/>
          <a:p>
            <a:r>
              <a:rPr lang="en-US" dirty="0"/>
              <a:t>The </a:t>
            </a:r>
            <a:r>
              <a:rPr lang="en-US" dirty="0" smtClean="0"/>
              <a:t>United Nations </a:t>
            </a:r>
            <a:r>
              <a:rPr lang="en-US" dirty="0"/>
              <a:t>and Human Trafficking: </a:t>
            </a:r>
            <a:r>
              <a:rPr lang="en-US" dirty="0" smtClean="0"/>
              <a:t/>
            </a:r>
            <a:br>
              <a:rPr lang="en-US" dirty="0" smtClean="0"/>
            </a:br>
            <a:r>
              <a:rPr lang="en-US" dirty="0" smtClean="0"/>
              <a:t>How </a:t>
            </a:r>
            <a:r>
              <a:rPr lang="en-US" dirty="0"/>
              <a:t>the Holy See Engages the Discussion and Work </a:t>
            </a:r>
          </a:p>
        </p:txBody>
      </p:sp>
      <p:sp>
        <p:nvSpPr>
          <p:cNvPr id="3" name="Subtitle 2"/>
          <p:cNvSpPr>
            <a:spLocks noGrp="1"/>
          </p:cNvSpPr>
          <p:nvPr>
            <p:ph type="subTitle" idx="1"/>
          </p:nvPr>
        </p:nvSpPr>
        <p:spPr>
          <a:xfrm>
            <a:off x="2209800" y="4469588"/>
            <a:ext cx="6477000" cy="1130028"/>
          </a:xfrm>
        </p:spPr>
        <p:txBody>
          <a:bodyPr>
            <a:normAutofit/>
          </a:bodyPr>
          <a:lstStyle/>
          <a:p>
            <a:pPr algn="r"/>
            <a:r>
              <a:rPr lang="en-US" dirty="0" smtClean="0"/>
              <a:t>Fr. Roger J. Landry</a:t>
            </a:r>
          </a:p>
          <a:p>
            <a:pPr algn="r"/>
            <a:r>
              <a:rPr lang="en-US" dirty="0" smtClean="0"/>
              <a:t>Permanent Observer Mission of the </a:t>
            </a:r>
          </a:p>
          <a:p>
            <a:pPr algn="r"/>
            <a:r>
              <a:rPr lang="en-US" dirty="0" smtClean="0"/>
              <a:t>Holy See to the United Nations</a:t>
            </a:r>
          </a:p>
        </p:txBody>
      </p:sp>
      <p:sp>
        <p:nvSpPr>
          <p:cNvPr id="7" name="Subtitle 2"/>
          <p:cNvSpPr txBox="1">
            <a:spLocks/>
          </p:cNvSpPr>
          <p:nvPr/>
        </p:nvSpPr>
        <p:spPr>
          <a:xfrm>
            <a:off x="274980" y="5405438"/>
            <a:ext cx="7646645" cy="1254126"/>
          </a:xfrm>
          <a:prstGeom prst="rect">
            <a:avLst/>
          </a:prstGeo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defTabSz="914400" rtl="0" eaLnBrk="1" latinLnBrk="0" hangingPunct="1">
              <a:spcBef>
                <a:spcPts val="600"/>
              </a:spcBef>
              <a:buSzPct val="90000"/>
              <a:buFontTx/>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SzPct val="90000"/>
              <a:buFontTx/>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SzPct val="90000"/>
              <a:buFontTx/>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SzPct val="90000"/>
              <a:buFontTx/>
              <a:buNone/>
              <a:defRPr lang="en-US" sz="1800" kern="1200">
                <a:solidFill>
                  <a:schemeClr val="tx1">
                    <a:tint val="75000"/>
                  </a:schemeClr>
                </a:solidFill>
                <a:latin typeface="+mn-lt"/>
                <a:ea typeface="+mn-ea"/>
                <a:cs typeface="+mn-cs"/>
              </a:defRPr>
            </a:lvl9pPr>
          </a:lstStyle>
          <a:p>
            <a:pPr algn="r"/>
            <a:endParaRPr lang="en-US" dirty="0" smtClean="0"/>
          </a:p>
          <a:p>
            <a:r>
              <a:rPr lang="en-US" i="1" dirty="0" smtClean="0"/>
              <a:t>Louisiana Summit on Modern Slavery and Human Trafficking</a:t>
            </a:r>
          </a:p>
          <a:p>
            <a:r>
              <a:rPr lang="en-US" i="1" dirty="0" smtClean="0"/>
              <a:t>May 9, 2018  </a:t>
            </a:r>
            <a:endParaRPr lang="en-US" i="1" dirty="0"/>
          </a:p>
        </p:txBody>
      </p:sp>
      <p:pic>
        <p:nvPicPr>
          <p:cNvPr id="8" name="Picture 7" descr="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4830685" y="1872555"/>
            <a:ext cx="4177239" cy="2123658"/>
          </a:xfrm>
          <a:prstGeom prst="rect">
            <a:avLst/>
          </a:prstGeom>
          <a:noFill/>
        </p:spPr>
        <p:txBody>
          <a:bodyPr wrap="square" rtlCol="0">
            <a:spAutoFit/>
          </a:bodyPr>
          <a:lstStyle/>
          <a:p>
            <a:pPr algn="ctr"/>
            <a:r>
              <a:rPr lang="en-US" sz="6600" dirty="0" smtClean="0"/>
              <a:t>Loving with Freedom</a:t>
            </a:r>
            <a:endParaRPr lang="en-US" sz="6600" dirty="0"/>
          </a:p>
        </p:txBody>
      </p:sp>
      <p:pic>
        <p:nvPicPr>
          <p:cNvPr id="6" name="Picture 5" descr="wed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648200" cy="6848177"/>
          </a:xfrm>
          <a:prstGeom prst="rect">
            <a:avLst/>
          </a:prstGeom>
        </p:spPr>
      </p:pic>
    </p:spTree>
    <p:extLst>
      <p:ext uri="{BB962C8B-B14F-4D97-AF65-F5344CB8AC3E}">
        <p14:creationId xmlns:p14="http://schemas.microsoft.com/office/powerpoint/2010/main" val="345197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03238"/>
            <a:ext cx="6971768" cy="868362"/>
          </a:xfrm>
        </p:spPr>
        <p:txBody>
          <a:bodyPr/>
          <a:lstStyle/>
          <a:p>
            <a:r>
              <a:rPr lang="en-US" sz="3600" dirty="0" smtClean="0"/>
              <a:t>Love That </a:t>
            </a:r>
            <a:r>
              <a:rPr lang="en-US" sz="3600" dirty="0"/>
              <a:t>I</a:t>
            </a:r>
            <a:r>
              <a:rPr lang="en-US" sz="3600" dirty="0" smtClean="0"/>
              <a:t>s Fully Human and Free</a:t>
            </a:r>
            <a:endParaRPr lang="en-US" sz="3600" dirty="0"/>
          </a:p>
        </p:txBody>
      </p:sp>
      <p:sp>
        <p:nvSpPr>
          <p:cNvPr id="3" name="Content Placeholder 2"/>
          <p:cNvSpPr>
            <a:spLocks noGrp="1"/>
          </p:cNvSpPr>
          <p:nvPr>
            <p:ph idx="1"/>
          </p:nvPr>
        </p:nvSpPr>
        <p:spPr>
          <a:xfrm>
            <a:off x="914400" y="1735137"/>
            <a:ext cx="7313613" cy="4604047"/>
          </a:xfrm>
        </p:spPr>
        <p:txBody>
          <a:bodyPr>
            <a:normAutofit fontScale="92500"/>
          </a:bodyPr>
          <a:lstStyle/>
          <a:p>
            <a:r>
              <a:rPr lang="en-US" dirty="0" smtClean="0"/>
              <a:t>Bl. Paul VI in</a:t>
            </a:r>
            <a:r>
              <a:rPr lang="en-US" i="1" dirty="0" smtClean="0"/>
              <a:t> </a:t>
            </a:r>
            <a:r>
              <a:rPr lang="en-US" i="1" dirty="0" err="1" smtClean="0"/>
              <a:t>Humanae</a:t>
            </a:r>
            <a:r>
              <a:rPr lang="en-US" i="1" dirty="0" smtClean="0"/>
              <a:t> Vitae</a:t>
            </a:r>
            <a:r>
              <a:rPr lang="en-US" dirty="0" smtClean="0"/>
              <a:t>: </a:t>
            </a:r>
            <a:endParaRPr lang="en-US" dirty="0" smtClean="0"/>
          </a:p>
          <a:p>
            <a:pPr lvl="1"/>
            <a:r>
              <a:rPr lang="en-US" dirty="0" smtClean="0"/>
              <a:t>“</a:t>
            </a:r>
            <a:r>
              <a:rPr lang="en-US" dirty="0"/>
              <a:t>L</a:t>
            </a:r>
            <a:r>
              <a:rPr lang="en-US" dirty="0" smtClean="0"/>
              <a:t>ove </a:t>
            </a:r>
            <a:r>
              <a:rPr lang="en-US" dirty="0"/>
              <a:t>is above all </a:t>
            </a:r>
            <a:r>
              <a:rPr lang="en-US" b="1" dirty="0"/>
              <a:t>fully</a:t>
            </a:r>
            <a:r>
              <a:rPr lang="en-US" dirty="0"/>
              <a:t> </a:t>
            </a:r>
            <a:r>
              <a:rPr lang="en-US" b="1" dirty="0"/>
              <a:t>human</a:t>
            </a:r>
            <a:r>
              <a:rPr lang="en-US" dirty="0"/>
              <a:t>, a compound of sense and spirit. It is not, then, merely a question of natural instinct or emotional drive. It is also, and above all, an act of the </a:t>
            </a:r>
            <a:r>
              <a:rPr lang="en-US" b="1" dirty="0"/>
              <a:t>free will</a:t>
            </a:r>
            <a:r>
              <a:rPr lang="en-US" dirty="0"/>
              <a:t>, whose trust is such that it is meant not only to survive the joys and sorrows of daily life, but also to grow, so that husband and wife become in a way one heart and one soul, and together attain their human fulfillment</a:t>
            </a:r>
            <a:r>
              <a:rPr lang="en-US" dirty="0" smtClean="0"/>
              <a:t>.” </a:t>
            </a:r>
          </a:p>
          <a:p>
            <a:r>
              <a:rPr lang="en-US" dirty="0" smtClean="0"/>
              <a:t>God’s love is Free</a:t>
            </a:r>
          </a:p>
          <a:p>
            <a:r>
              <a:rPr lang="en-US" dirty="0" smtClean="0"/>
              <a:t>Statement </a:t>
            </a:r>
            <a:r>
              <a:rPr lang="en-US" dirty="0"/>
              <a:t>of Intention: </a:t>
            </a:r>
            <a:r>
              <a:rPr lang="en-US" dirty="0" smtClean="0"/>
              <a:t>“Have </a:t>
            </a:r>
            <a:r>
              <a:rPr lang="en-US" dirty="0"/>
              <a:t>you come here </a:t>
            </a:r>
            <a:r>
              <a:rPr lang="en-US" b="1" dirty="0"/>
              <a:t>freely</a:t>
            </a:r>
            <a:r>
              <a:rPr lang="en-US" dirty="0"/>
              <a:t> …  intent upon </a:t>
            </a:r>
            <a:r>
              <a:rPr lang="en-US" b="1" dirty="0"/>
              <a:t>giving yourself </a:t>
            </a:r>
            <a:r>
              <a:rPr lang="en-US" dirty="0"/>
              <a:t>to your intended spouse in marriage?</a:t>
            </a:r>
            <a:r>
              <a:rPr lang="en-US" dirty="0" smtClean="0"/>
              <a:t>” </a:t>
            </a:r>
          </a:p>
        </p:txBody>
      </p:sp>
      <p:pic>
        <p:nvPicPr>
          <p:cNvPr id="4" name="Picture 3" descr="wedding.jpg"/>
          <p:cNvPicPr>
            <a:picLocks noChangeAspect="1"/>
          </p:cNvPicPr>
          <p:nvPr/>
        </p:nvPicPr>
        <p:blipFill rotWithShape="1">
          <a:blip r:embed="rId2" cstate="print">
            <a:extLst>
              <a:ext uri="{28A0092B-C50C-407E-A947-70E740481C1C}">
                <a14:useLocalDpi xmlns:a14="http://schemas.microsoft.com/office/drawing/2010/main" val="0"/>
              </a:ext>
            </a:extLst>
          </a:blip>
          <a:srcRect t="10464"/>
          <a:stretch/>
        </p:blipFill>
        <p:spPr>
          <a:xfrm>
            <a:off x="342900" y="227372"/>
            <a:ext cx="1143000" cy="1507766"/>
          </a:xfrm>
          <a:prstGeom prst="rect">
            <a:avLst/>
          </a:prstGeom>
        </p:spPr>
      </p:pic>
    </p:spTree>
    <p:extLst>
      <p:ext uri="{BB962C8B-B14F-4D97-AF65-F5344CB8AC3E}">
        <p14:creationId xmlns:p14="http://schemas.microsoft.com/office/powerpoint/2010/main" val="416038315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459</TotalTime>
  <Words>2526</Words>
  <Application>Microsoft Macintosh PowerPoint</Application>
  <PresentationFormat>On-screen Show (4:3)</PresentationFormat>
  <Paragraphs>236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Inkwell</vt:lpstr>
      <vt:lpstr>The United Nations and Human Trafficking:  How the Holy See Engages the Discussion and Work </vt:lpstr>
      <vt:lpstr>Encountering Christ and Building Love</vt:lpstr>
      <vt:lpstr>Paul VI’s Four Characteristics of Love</vt:lpstr>
      <vt:lpstr>The Big Picture of Love</vt:lpstr>
      <vt:lpstr>The Big Picture of Love</vt:lpstr>
      <vt:lpstr>The Big Picture of Love</vt:lpstr>
      <vt:lpstr>The Big Picture of Love</vt:lpstr>
      <vt:lpstr>The United Nations and Human Trafficking:  How the Holy See Engages the Discussion and Work </vt:lpstr>
      <vt:lpstr>Love That Is Fully Human and Free</vt:lpstr>
      <vt:lpstr>Love That Is Fully Human and Free</vt:lpstr>
      <vt:lpstr>Love That Is Fully Human and Free</vt:lpstr>
      <vt:lpstr>Love That Is Fully Human and Free</vt:lpstr>
      <vt:lpstr>Love That Is Fully Human and Free</vt:lpstr>
      <vt:lpstr>The United Nations and Human Trafficking:  How the Holy See Engages the Discussion and Work </vt:lpstr>
      <vt:lpstr>Loving Fully</vt:lpstr>
      <vt:lpstr>Loving Fully</vt:lpstr>
      <vt:lpstr>Loving Fully</vt:lpstr>
      <vt:lpstr>Loving Fully</vt:lpstr>
      <vt:lpstr>The United Nations and Human Trafficking:  How the Holy See Engages the Discussion and Work </vt:lpstr>
      <vt:lpstr>Loving Faithfully and Exclusively</vt:lpstr>
      <vt:lpstr>Loving Faithfully and Exclusively</vt:lpstr>
      <vt:lpstr>Loving Faithfully and Exclusively</vt:lpstr>
      <vt:lpstr>Loving Faithfully and Exclusively</vt:lpstr>
      <vt:lpstr>The United Nations and Human Trafficking:  How the Holy See Engages the Discussion and Work </vt:lpstr>
      <vt:lpstr>Loving Fruitfully</vt:lpstr>
      <vt:lpstr>Loving Fruitfully</vt:lpstr>
      <vt:lpstr>Loving Fruitfully</vt:lpstr>
      <vt:lpstr>Loving Fruitfully</vt:lpstr>
      <vt:lpstr>For a copy of this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 and Human Trafficking: How the Holy See Engages the Discussion and Work </dc:title>
  <dc:creator>Fr. Roger J. Landry</dc:creator>
  <cp:lastModifiedBy>Fr. Roger J. Landry</cp:lastModifiedBy>
  <cp:revision>124</cp:revision>
  <cp:lastPrinted>2018-05-09T10:40:48Z</cp:lastPrinted>
  <dcterms:created xsi:type="dcterms:W3CDTF">2018-05-09T06:55:13Z</dcterms:created>
  <dcterms:modified xsi:type="dcterms:W3CDTF">2018-07-01T12:57:29Z</dcterms:modified>
</cp:coreProperties>
</file>