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70" r:id="rId4"/>
    <p:sldId id="258" r:id="rId5"/>
    <p:sldId id="272" r:id="rId6"/>
    <p:sldId id="273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6/19/18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6/19/18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2.vatican.va/content/john-paul-ii/it/speeches/1985/december/documents/hf_jp-ii_spe_19851214_membri-ucid.html" TargetMode="External"/><Relationship Id="rId4" Type="http://schemas.openxmlformats.org/officeDocument/2006/relationships/hyperlink" Target="http://www.marketsandmorality.com/index.php/mandm/article/view/608/598" TargetMode="External"/><Relationship Id="rId5" Type="http://schemas.openxmlformats.org/officeDocument/2006/relationships/hyperlink" Target="http://www.acton.org/public-policy/business-society/entrepreneurial-voc/worthy-calling" TargetMode="External"/><Relationship Id="rId6" Type="http://schemas.openxmlformats.org/officeDocument/2006/relationships/hyperlink" Target="http://www.acton.org/public-policy/business-society/entrepreneurial-voc/saint-businessman" TargetMode="External"/><Relationship Id="rId7" Type="http://schemas.openxmlformats.org/officeDocument/2006/relationships/hyperlink" Target="https://www.stthomas.edu/media/catholicstudies/center/documents/businessasacallingpdf/04Toth.pdf" TargetMode="Externa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2.vatican.va/content/john-paul-ii/en/encyclicals/documents/hf_jp-ii_enc_30121987_sollicitudo-rei-sociali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arpenters-son-39540-prin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3915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22" y="0"/>
            <a:ext cx="66068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/>
                <a:cs typeface="Garamond"/>
              </a:rPr>
              <a:t>The Entrepreneurial Vocation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0089" y="5103673"/>
            <a:ext cx="3496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/>
                <a:cs typeface="Garamond"/>
              </a:rPr>
              <a:t>Fr. Roger J. Landry</a:t>
            </a:r>
          </a:p>
          <a:p>
            <a:pPr algn="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/>
                <a:cs typeface="Garamond"/>
              </a:rPr>
              <a:t>Acton University</a:t>
            </a:r>
          </a:p>
          <a:p>
            <a:pPr algn="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/>
                <a:cs typeface="Garamond"/>
              </a:rPr>
              <a:t>June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/>
                <a:cs typeface="Garamond"/>
              </a:rPr>
              <a:t>20, 2018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4207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044149"/>
          </a:xfrm>
        </p:spPr>
        <p:txBody>
          <a:bodyPr/>
          <a:lstStyle/>
          <a:p>
            <a:pPr algn="ctr"/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entrepreneur is the one who precisely “invests” the “talents” God has given him </a:t>
            </a:r>
            <a:endParaRPr lang="en-US" dirty="0" smtClean="0"/>
          </a:p>
          <a:p>
            <a:r>
              <a:rPr lang="en-US" dirty="0"/>
              <a:t>God gives us talents to </a:t>
            </a:r>
            <a:r>
              <a:rPr lang="en-US" dirty="0" smtClean="0"/>
              <a:t>create, build up, multiply, invest</a:t>
            </a:r>
          </a:p>
          <a:p>
            <a:r>
              <a:rPr lang="en-US" dirty="0"/>
              <a:t>The wealth is always the </a:t>
            </a:r>
            <a:r>
              <a:rPr lang="en-US" dirty="0" smtClean="0"/>
              <a:t>Master’s. We are called </a:t>
            </a:r>
            <a:r>
              <a:rPr lang="en-US" dirty="0"/>
              <a:t>to use it for the </a:t>
            </a:r>
            <a:r>
              <a:rPr lang="en-US" dirty="0" smtClean="0"/>
              <a:t>Kingdom. </a:t>
            </a:r>
          </a:p>
          <a:p>
            <a:r>
              <a:rPr lang="en-US" dirty="0"/>
              <a:t>The Master carefully assesses the natural abilities of each servant, but he is very generous to each </a:t>
            </a:r>
            <a:endParaRPr lang="en-US" dirty="0" smtClean="0"/>
          </a:p>
          <a:p>
            <a:r>
              <a:rPr lang="en-US" dirty="0"/>
              <a:t>It is not immoral to profit from the resources, wit, time and work God has given us </a:t>
            </a:r>
            <a:endParaRPr lang="en-US" dirty="0" smtClean="0"/>
          </a:p>
          <a:p>
            <a:r>
              <a:rPr lang="en-US" dirty="0" smtClean="0"/>
              <a:t>God’s joy at and extraordinary reward for those who develop their talents: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Well done, good and trustworthy servant; you have been trustworthy in a few things, I will put you in charge of many things; enter into the joy of your Lord.”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9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Problem with the Third Servant</a:t>
            </a:r>
          </a:p>
          <a:p>
            <a:pPr lvl="1"/>
            <a:r>
              <a:rPr lang="en-US" sz="2400" dirty="0" smtClean="0"/>
              <a:t>Timidity</a:t>
            </a:r>
          </a:p>
          <a:p>
            <a:pPr lvl="1"/>
            <a:r>
              <a:rPr lang="en-US" sz="2400" dirty="0" smtClean="0"/>
              <a:t>Wasting of the Gift</a:t>
            </a:r>
          </a:p>
          <a:p>
            <a:pPr lvl="1"/>
            <a:r>
              <a:rPr lang="en-US" sz="2400" dirty="0" smtClean="0"/>
              <a:t>Idleness</a:t>
            </a:r>
          </a:p>
          <a:p>
            <a:pPr lvl="1"/>
            <a:r>
              <a:rPr lang="en-US" sz="2400" dirty="0" smtClean="0"/>
              <a:t>Security over reasonable risk-taking. Out of fear of failure, he has refused even to try to succeed. </a:t>
            </a:r>
          </a:p>
          <a:p>
            <a:pPr lvl="1"/>
            <a:r>
              <a:rPr lang="en-US" sz="2400" dirty="0" smtClean="0"/>
              <a:t>“Wicked and slothful”</a:t>
            </a:r>
          </a:p>
          <a:p>
            <a:pPr lvl="1"/>
            <a:r>
              <a:rPr lang="en-US" sz="2400" dirty="0" smtClean="0"/>
              <a:t>No contrition</a:t>
            </a:r>
          </a:p>
          <a:p>
            <a:pPr lvl="1"/>
            <a:r>
              <a:rPr lang="en-US" sz="2400" dirty="0" smtClean="0"/>
              <a:t>Actually blames the Master</a:t>
            </a:r>
          </a:p>
          <a:p>
            <a:pPr lvl="1"/>
            <a:r>
              <a:rPr lang="en-US" sz="2400" dirty="0" smtClean="0"/>
              <a:t>Didn’t even try.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0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importance of subsidiarity, solidarity and trust</a:t>
            </a:r>
          </a:p>
          <a:p>
            <a:pPr lvl="1"/>
            <a:r>
              <a:rPr lang="en-US" sz="2400" dirty="0" smtClean="0"/>
              <a:t>Trust: The Master </a:t>
            </a:r>
            <a:r>
              <a:rPr lang="en-US" sz="2400" dirty="0"/>
              <a:t>allows his servants to decide upon the best manner of investment. </a:t>
            </a:r>
            <a:r>
              <a:rPr lang="en-US" sz="2400" dirty="0" smtClean="0"/>
              <a:t>He doesn’t micromanage, but unleashes the gift</a:t>
            </a:r>
          </a:p>
          <a:p>
            <a:pPr lvl="1"/>
            <a:r>
              <a:rPr lang="en-US" sz="2400" dirty="0" smtClean="0"/>
              <a:t>Subsidiarity: </a:t>
            </a:r>
            <a:r>
              <a:rPr lang="en-US" sz="2400" dirty="0"/>
              <a:t>the flourishing of human beings entails the best use of their intelligence and freedom. </a:t>
            </a:r>
            <a:endParaRPr lang="en-US" sz="2400" dirty="0" smtClean="0"/>
          </a:p>
          <a:p>
            <a:pPr lvl="1"/>
            <a:r>
              <a:rPr lang="en-US" sz="2400" dirty="0" smtClean="0"/>
              <a:t>Solidarity: </a:t>
            </a:r>
            <a:r>
              <a:rPr lang="en-US" sz="2400" dirty="0"/>
              <a:t>In a workplace, the more participatory it, the more likely workers will develop. </a:t>
            </a:r>
            <a:endParaRPr lang="en-US" sz="2400" dirty="0" smtClean="0"/>
          </a:p>
          <a:p>
            <a:pPr lvl="1"/>
            <a:r>
              <a:rPr lang="en-US" sz="2400" dirty="0"/>
              <a:t>God has exercised </a:t>
            </a:r>
            <a:r>
              <a:rPr lang="en-US" sz="2400" dirty="0" smtClean="0"/>
              <a:t>subsidiarity, solidarity and trust in making </a:t>
            </a:r>
            <a:r>
              <a:rPr lang="en-US" sz="2400" dirty="0"/>
              <a:t>human beings co-creators with God </a:t>
            </a:r>
            <a:endParaRPr lang="en-US" sz="2400" dirty="0" smtClean="0"/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usiness leaders should seek to model a similar subsidiarity, solidarity and trust to uphold </a:t>
            </a:r>
            <a:r>
              <a:rPr lang="en-US" sz="2400" dirty="0"/>
              <a:t>the full human dignity </a:t>
            </a:r>
            <a:r>
              <a:rPr lang="en-US" sz="2400" dirty="0" smtClean="0"/>
              <a:t>of employees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22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219200"/>
          </a:xfrm>
        </p:spPr>
        <p:txBody>
          <a:bodyPr/>
          <a:lstStyle/>
          <a:p>
            <a:pPr algn="ctr"/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Other Lessons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unequal distribution of wealth as such is not </a:t>
            </a:r>
            <a:r>
              <a:rPr lang="en-US" sz="2400" dirty="0" smtClean="0"/>
              <a:t>unjust</a:t>
            </a:r>
          </a:p>
          <a:p>
            <a:pPr lvl="1"/>
            <a:r>
              <a:rPr lang="en-US" sz="2400" dirty="0" smtClean="0"/>
              <a:t>Making </a:t>
            </a:r>
            <a:r>
              <a:rPr lang="en-US" sz="2400" dirty="0"/>
              <a:t>a profit cannot be not equated with </a:t>
            </a:r>
            <a:r>
              <a:rPr lang="en-US" sz="2400" dirty="0" smtClean="0"/>
              <a:t>greed, but can and should be a proper use of the gift</a:t>
            </a:r>
          </a:p>
          <a:p>
            <a:pPr lvl="1"/>
            <a:r>
              <a:rPr lang="en-US" sz="2400" dirty="0" smtClean="0"/>
              <a:t>What we see about the “reallocation of resources”: </a:t>
            </a:r>
          </a:p>
          <a:p>
            <a:pPr lvl="2"/>
            <a:r>
              <a:rPr lang="en-US" sz="2400" dirty="0"/>
              <a:t>A moral system is </a:t>
            </a:r>
            <a:r>
              <a:rPr lang="en-US" sz="2400" dirty="0" smtClean="0"/>
              <a:t>doesn’t </a:t>
            </a:r>
            <a:r>
              <a:rPr lang="en-US" sz="2400" dirty="0"/>
              <a:t>try to make everyone the same but </a:t>
            </a:r>
            <a:r>
              <a:rPr lang="en-US" sz="2400" dirty="0" smtClean="0"/>
              <a:t>recognizes </a:t>
            </a:r>
            <a:r>
              <a:rPr lang="en-US" sz="2400" dirty="0"/>
              <a:t>and tries to assist each person to use his or her talents to the fullest. </a:t>
            </a:r>
            <a:endParaRPr lang="en-US" sz="2400" dirty="0" smtClean="0"/>
          </a:p>
          <a:p>
            <a:pPr lvl="1"/>
            <a:r>
              <a:rPr lang="en-US" sz="2600" dirty="0" smtClean="0"/>
              <a:t>Macroeconomic lesson: </a:t>
            </a:r>
          </a:p>
          <a:p>
            <a:pPr lvl="2"/>
            <a:r>
              <a:rPr lang="en-US" sz="2400" dirty="0" smtClean="0"/>
              <a:t>8 talents entrusted became 15</a:t>
            </a:r>
          </a:p>
          <a:p>
            <a:pPr lvl="2"/>
            <a:r>
              <a:rPr lang="en-US" sz="2400" dirty="0"/>
              <a:t>One person’s gain is not another’s expense. </a:t>
            </a:r>
            <a:endParaRPr lang="en-US" sz="2400" dirty="0" smtClean="0"/>
          </a:p>
          <a:p>
            <a:pPr lvl="2"/>
            <a:r>
              <a:rPr lang="en-US" sz="2400" dirty="0" smtClean="0"/>
              <a:t>In a </a:t>
            </a:r>
            <a:r>
              <a:rPr lang="en-US" sz="2400" dirty="0"/>
              <a:t>genuine free market </a:t>
            </a:r>
            <a:r>
              <a:rPr lang="en-US" sz="2400" dirty="0" smtClean="0"/>
              <a:t>economy, </a:t>
            </a:r>
            <a:r>
              <a:rPr lang="en-US" sz="2400" dirty="0"/>
              <a:t>the success of the rich does not come at the expense of the poor. </a:t>
            </a:r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3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Living Well </a:t>
            </a:r>
            <a:br>
              <a:rPr lang="en-US" dirty="0" smtClean="0"/>
            </a:br>
            <a:r>
              <a:rPr lang="en-US" dirty="0" smtClean="0"/>
              <a:t>Vocation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Entrepreneurs are called to sanctity in business, to be good stewards of the Master.</a:t>
            </a:r>
          </a:p>
          <a:p>
            <a:r>
              <a:rPr lang="en-US" dirty="0"/>
              <a:t>Entrepreneurs must depend on God, receiving his gifts and responding to them.</a:t>
            </a:r>
          </a:p>
          <a:p>
            <a:r>
              <a:rPr lang="en-US" dirty="0"/>
              <a:t>Entrepreneurs must beware of all greed</a:t>
            </a:r>
          </a:p>
          <a:p>
            <a:r>
              <a:rPr lang="en-US" dirty="0"/>
              <a:t>Entrepreneurs must strive to maintain a unity of life</a:t>
            </a:r>
          </a:p>
          <a:p>
            <a:r>
              <a:rPr lang="en-US" dirty="0"/>
              <a:t>Entrepreneurs must strive to form a community of persons</a:t>
            </a:r>
          </a:p>
          <a:p>
            <a:r>
              <a:rPr lang="en-US" dirty="0"/>
              <a:t>Entrepreneurs must seek true solidarity with the poor</a:t>
            </a:r>
          </a:p>
          <a:p>
            <a:r>
              <a:rPr lang="en-US" dirty="0"/>
              <a:t>The entrepreneur is called to be charitable in his work and as a result of his work</a:t>
            </a:r>
          </a:p>
          <a:p>
            <a:r>
              <a:rPr lang="en-US" dirty="0"/>
              <a:t>Entrepreneurs ought not facilitate the metastasis of consumerism</a:t>
            </a:r>
          </a:p>
          <a:p>
            <a:r>
              <a:rPr lang="en-US" dirty="0"/>
              <a:t>Entrepreneurs must properly value rest and take it.</a:t>
            </a:r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7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The vocation of the business person is a genuine human and Christian calling. Its importance in the life of the Church and in the world economy can hardly be </a:t>
            </a:r>
            <a:r>
              <a:rPr lang="en-US" dirty="0" smtClean="0"/>
              <a:t>overstated” (</a:t>
            </a:r>
            <a:r>
              <a:rPr lang="en-US" i="1" dirty="0"/>
              <a:t>The Vocation of the Business </a:t>
            </a:r>
            <a:r>
              <a:rPr lang="en-US" i="1" dirty="0" smtClean="0"/>
              <a:t>Leader).</a:t>
            </a:r>
            <a:endParaRPr lang="en-US" dirty="0"/>
          </a:p>
          <a:p>
            <a:r>
              <a:rPr lang="en-US" dirty="0"/>
              <a:t>Every vocation requires a free and responsible answer. </a:t>
            </a:r>
          </a:p>
          <a:p>
            <a:r>
              <a:rPr lang="en-US" dirty="0" smtClean="0"/>
              <a:t>“</a:t>
            </a:r>
            <a:r>
              <a:rPr lang="en-US" dirty="0"/>
              <a:t>Much will be required of the person entrusted with much</a:t>
            </a:r>
            <a:r>
              <a:rPr lang="en-US" dirty="0" smtClean="0"/>
              <a:t>” (</a:t>
            </a:r>
            <a:r>
              <a:rPr lang="en-US" dirty="0" err="1" smtClean="0"/>
              <a:t>Lk</a:t>
            </a:r>
            <a:r>
              <a:rPr lang="en-US" dirty="0" smtClean="0"/>
              <a:t> 12:48)</a:t>
            </a:r>
          </a:p>
          <a:p>
            <a:r>
              <a:rPr lang="en-US" dirty="0" smtClean="0"/>
              <a:t>The </a:t>
            </a:r>
            <a:r>
              <a:rPr lang="en-US" dirty="0"/>
              <a:t>Vocation of the Entrepreneur is to become a living commentary of the first two servants in the Parable of the Talents </a:t>
            </a:r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5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John Paul II, </a:t>
            </a:r>
            <a:r>
              <a:rPr lang="en-US" i="1" dirty="0" err="1"/>
              <a:t>Laborem</a:t>
            </a:r>
            <a:r>
              <a:rPr lang="en-US" i="1" dirty="0"/>
              <a:t> </a:t>
            </a:r>
            <a:r>
              <a:rPr lang="en-US" i="1" dirty="0" err="1"/>
              <a:t>Exercens</a:t>
            </a:r>
            <a:r>
              <a:rPr lang="en-US" i="1" dirty="0"/>
              <a:t>, http://w2.vatican.va/content/john-</a:t>
            </a:r>
            <a:r>
              <a:rPr lang="en-US" i="1" dirty="0" err="1"/>
              <a:t>paul</a:t>
            </a:r>
            <a:r>
              <a:rPr lang="en-US" i="1" dirty="0"/>
              <a:t>-ii/en/encyclicals/documents/hf_jp-ii_enc_14091981_laborem-exercens.html</a:t>
            </a:r>
            <a:endParaRPr lang="en-US" dirty="0"/>
          </a:p>
          <a:p>
            <a:pPr lvl="0"/>
            <a:r>
              <a:rPr lang="en-US" dirty="0"/>
              <a:t>John Paul II, </a:t>
            </a:r>
            <a:r>
              <a:rPr lang="en-US" i="1" dirty="0" err="1"/>
              <a:t>Centesimus</a:t>
            </a:r>
            <a:r>
              <a:rPr lang="en-US" i="1" dirty="0"/>
              <a:t> </a:t>
            </a:r>
            <a:r>
              <a:rPr lang="en-US" i="1" dirty="0" err="1"/>
              <a:t>Annus</a:t>
            </a:r>
            <a:r>
              <a:rPr lang="en-US" i="1" dirty="0"/>
              <a:t>, http://w2.vatican.va/content/john-</a:t>
            </a:r>
            <a:r>
              <a:rPr lang="en-US" i="1" dirty="0" err="1"/>
              <a:t>paul</a:t>
            </a:r>
            <a:r>
              <a:rPr lang="en-US" i="1" dirty="0"/>
              <a:t>-ii/en/encyclicals/documents/hf_jp-ii_enc_01051991_centesimus-annus.html</a:t>
            </a:r>
            <a:endParaRPr lang="en-US" dirty="0"/>
          </a:p>
          <a:p>
            <a:pPr lvl="0"/>
            <a:r>
              <a:rPr lang="en-US" dirty="0"/>
              <a:t>John Paul II, </a:t>
            </a:r>
            <a:r>
              <a:rPr lang="en-US" i="1" dirty="0" err="1"/>
              <a:t>Sollicitudo</a:t>
            </a:r>
            <a:r>
              <a:rPr lang="en-US" i="1" dirty="0"/>
              <a:t> </a:t>
            </a:r>
            <a:r>
              <a:rPr lang="en-US" i="1" dirty="0" err="1"/>
              <a:t>Rei</a:t>
            </a:r>
            <a:r>
              <a:rPr lang="en-US" i="1" dirty="0"/>
              <a:t> </a:t>
            </a:r>
            <a:r>
              <a:rPr lang="en-US" i="1" dirty="0" err="1"/>
              <a:t>Socialis</a:t>
            </a:r>
            <a:r>
              <a:rPr lang="en-US" i="1" dirty="0"/>
              <a:t>, </a:t>
            </a:r>
            <a:r>
              <a:rPr lang="en-US" i="1" u="sng" dirty="0">
                <a:hlinkClick r:id="rId2"/>
              </a:rPr>
              <a:t>http://w2.vatican.va/content/john-paul-ii/en/encyclicals/documents/hf_jp-ii_enc_30121987_sollicitudo-rei-socialis.html</a:t>
            </a:r>
            <a:endParaRPr lang="en-US" dirty="0"/>
          </a:p>
          <a:p>
            <a:pPr lvl="0"/>
            <a:r>
              <a:rPr lang="en-US" dirty="0"/>
              <a:t>John Paul II, Speech to the Members of the Christian Union of Entrepreneurs and Directors, December 14, 1985, </a:t>
            </a:r>
            <a:r>
              <a:rPr lang="en-US" u="sng" dirty="0">
                <a:hlinkClick r:id="rId3"/>
              </a:rPr>
              <a:t>https://w2.vatican.va/content/john-paul-ii/it/speeches/1985/december/documents/hf_jp-ii_spe_19851214_membri-ucid.html</a:t>
            </a:r>
            <a:endParaRPr lang="en-US" dirty="0"/>
          </a:p>
          <a:p>
            <a:pPr lvl="0"/>
            <a:r>
              <a:rPr lang="en-US" dirty="0"/>
              <a:t>John Paul II, Speech to Entrepreneurs and Economic Agents, May 22, 1983, https://w2.vatican.va/content/john-</a:t>
            </a:r>
            <a:r>
              <a:rPr lang="en-US" dirty="0" err="1"/>
              <a:t>paul</a:t>
            </a:r>
            <a:r>
              <a:rPr lang="en-US" dirty="0"/>
              <a:t>-ii/it/speeches/1983/may/documents/hf_jp-ii_spe_19830522_imprenditori-milano.html</a:t>
            </a:r>
          </a:p>
          <a:p>
            <a:pPr lvl="0"/>
            <a:r>
              <a:rPr lang="en-US" dirty="0"/>
              <a:t>Benedict XVI, </a:t>
            </a:r>
            <a:r>
              <a:rPr lang="en-US" i="1" dirty="0"/>
              <a:t>Caritas in </a:t>
            </a:r>
            <a:r>
              <a:rPr lang="en-US" i="1" dirty="0" err="1"/>
              <a:t>Veritate</a:t>
            </a:r>
            <a:r>
              <a:rPr lang="en-US" i="1" dirty="0"/>
              <a:t>, http://w2.vatican.va/content/benedict-xvi/en/encyclicals/documents/hf_ben-xvi_enc_20090629_caritas-in-veritate.html</a:t>
            </a:r>
            <a:endParaRPr lang="en-US" dirty="0"/>
          </a:p>
          <a:p>
            <a:pPr lvl="0"/>
            <a:r>
              <a:rPr lang="en-US" dirty="0"/>
              <a:t>Pope Francis, </a:t>
            </a:r>
            <a:r>
              <a:rPr lang="en-US" i="1" dirty="0" err="1"/>
              <a:t>Evangelii</a:t>
            </a:r>
            <a:r>
              <a:rPr lang="en-US" i="1" dirty="0"/>
              <a:t> </a:t>
            </a:r>
            <a:r>
              <a:rPr lang="en-US" i="1" dirty="0" err="1"/>
              <a:t>Gaudium</a:t>
            </a:r>
            <a:r>
              <a:rPr lang="en-US" i="1" dirty="0"/>
              <a:t>, http://w2.vatican.va/content/</a:t>
            </a:r>
            <a:r>
              <a:rPr lang="en-US" i="1" dirty="0" err="1"/>
              <a:t>francesco</a:t>
            </a:r>
            <a:r>
              <a:rPr lang="en-US" i="1" dirty="0"/>
              <a:t>/en/</a:t>
            </a:r>
            <a:r>
              <a:rPr lang="en-US" i="1" dirty="0" err="1"/>
              <a:t>apost_exhortations</a:t>
            </a:r>
            <a:r>
              <a:rPr lang="en-US" i="1" dirty="0"/>
              <a:t>/documents/papa-francesco_esortazione-ap_20131124_evangelii-gaudium.html</a:t>
            </a:r>
            <a:endParaRPr lang="en-US" dirty="0"/>
          </a:p>
          <a:p>
            <a:pPr lvl="0"/>
            <a:r>
              <a:rPr lang="en-US" dirty="0"/>
              <a:t>Pope Francis, </a:t>
            </a:r>
            <a:r>
              <a:rPr lang="en-US" i="1" dirty="0" err="1"/>
              <a:t>Laudato</a:t>
            </a:r>
            <a:r>
              <a:rPr lang="en-US" i="1" dirty="0"/>
              <a:t> Si’, http://w2.vatican.va/content/</a:t>
            </a:r>
            <a:r>
              <a:rPr lang="en-US" i="1" dirty="0" err="1"/>
              <a:t>francesco</a:t>
            </a:r>
            <a:r>
              <a:rPr lang="en-US" i="1" dirty="0"/>
              <a:t>/en/encyclicals/documents/papa-francesco_20150524_enciclica-laudato-si.html</a:t>
            </a:r>
            <a:endParaRPr lang="en-US" dirty="0"/>
          </a:p>
          <a:p>
            <a:pPr lvl="0"/>
            <a:r>
              <a:rPr lang="en-US" dirty="0"/>
              <a:t>Pope Francis, </a:t>
            </a:r>
            <a:r>
              <a:rPr lang="en-US" i="1" dirty="0"/>
              <a:t>Speech to the Joint Session of the Congress of the United States, https://w2.vatican.va/content/</a:t>
            </a:r>
            <a:r>
              <a:rPr lang="en-US" i="1" dirty="0" err="1"/>
              <a:t>francesco</a:t>
            </a:r>
            <a:r>
              <a:rPr lang="en-US" i="1" dirty="0"/>
              <a:t>/en/speeches/2015/</a:t>
            </a:r>
            <a:r>
              <a:rPr lang="en-US" i="1" dirty="0" err="1"/>
              <a:t>september</a:t>
            </a:r>
            <a:r>
              <a:rPr lang="en-US" i="1" dirty="0"/>
              <a:t>/documents/papa-francesco_20150924_usa-us-congress.html</a:t>
            </a:r>
            <a:endParaRPr lang="en-US" dirty="0"/>
          </a:p>
          <a:p>
            <a:pPr lvl="0"/>
            <a:r>
              <a:rPr lang="en-US" i="1" dirty="0"/>
              <a:t>The Vocation of the Business Leader, </a:t>
            </a:r>
            <a:r>
              <a:rPr lang="en-US" dirty="0"/>
              <a:t>Pontifical Council for Justice and Peace, https://</a:t>
            </a:r>
            <a:r>
              <a:rPr lang="en-US" dirty="0" err="1"/>
              <a:t>www.stthomas.edu</a:t>
            </a:r>
            <a:r>
              <a:rPr lang="en-US" dirty="0"/>
              <a:t>/media/</a:t>
            </a:r>
            <a:r>
              <a:rPr lang="en-US" dirty="0" err="1"/>
              <a:t>catholicstudies</a:t>
            </a:r>
            <a:r>
              <a:rPr lang="en-US" dirty="0"/>
              <a:t>/center/</a:t>
            </a:r>
            <a:r>
              <a:rPr lang="en-US" dirty="0" err="1"/>
              <a:t>ryan</a:t>
            </a:r>
            <a:r>
              <a:rPr lang="en-US" dirty="0"/>
              <a:t>/publications/</a:t>
            </a:r>
            <a:r>
              <a:rPr lang="en-US" dirty="0" err="1"/>
              <a:t>publicationpdfs</a:t>
            </a:r>
            <a:r>
              <a:rPr lang="en-US" dirty="0"/>
              <a:t>/</a:t>
            </a:r>
            <a:r>
              <a:rPr lang="en-US" dirty="0" err="1"/>
              <a:t>vocationofthebusinessleaderpdf</a:t>
            </a:r>
            <a:r>
              <a:rPr lang="en-US" dirty="0"/>
              <a:t>/PontificalCouncil_4.pdf</a:t>
            </a:r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</a:t>
            </a:r>
            <a:r>
              <a:rPr lang="en-US" i="1" dirty="0"/>
              <a:t>The Entrepreneurial Vocation, </a:t>
            </a:r>
            <a:r>
              <a:rPr lang="en-US" i="1" u="sng" dirty="0">
                <a:hlinkClick r:id="rId4"/>
              </a:rPr>
              <a:t>http://www.marketsandmorality.com/index.php/mandm/article/view/608/598</a:t>
            </a:r>
            <a:endParaRPr lang="en-US" dirty="0"/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“The Entrepreneurial Vocation,” http://</a:t>
            </a:r>
            <a:r>
              <a:rPr lang="en-US" dirty="0" err="1"/>
              <a:t>www.acton.org</a:t>
            </a:r>
            <a:r>
              <a:rPr lang="en-US" dirty="0"/>
              <a:t>/public-policy/business-society/entrepreneurship/entrepreneurial-vocation</a:t>
            </a:r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“The Biblical Case for Entrepreneurship” http://</a:t>
            </a:r>
            <a:r>
              <a:rPr lang="en-US" dirty="0" err="1"/>
              <a:t>www.acton.org</a:t>
            </a:r>
            <a:r>
              <a:rPr lang="en-US" dirty="0"/>
              <a:t>/pub/religion-liberty/volume-11-number-1/biblical-case-entrepreneurship</a:t>
            </a:r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“The Entrepreneur as Servant,” http://</a:t>
            </a:r>
            <a:r>
              <a:rPr lang="en-US" dirty="0" err="1"/>
              <a:t>www.acton.org</a:t>
            </a:r>
            <a:r>
              <a:rPr lang="en-US" dirty="0"/>
              <a:t>/pub/religion-liberty/volume-6-number-2/entrepreneur-servant </a:t>
            </a:r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“A Worthy Calling,” </a:t>
            </a:r>
            <a:r>
              <a:rPr lang="en-US" u="sng" dirty="0">
                <a:hlinkClick r:id="rId5"/>
              </a:rPr>
              <a:t>http://www.acton.org/public-policy/business-society/entrepreneurial-voc/worthy-calling</a:t>
            </a:r>
            <a:endParaRPr lang="en-US" dirty="0"/>
          </a:p>
          <a:p>
            <a:pPr lvl="0"/>
            <a:r>
              <a:rPr lang="en-US" dirty="0"/>
              <a:t>Fr. Robert </a:t>
            </a:r>
            <a:r>
              <a:rPr lang="en-US" dirty="0" err="1"/>
              <a:t>Sirico</a:t>
            </a:r>
            <a:r>
              <a:rPr lang="en-US" dirty="0"/>
              <a:t>, “Saint Businessman,” </a:t>
            </a:r>
            <a:r>
              <a:rPr lang="en-US" u="sng" dirty="0">
                <a:hlinkClick r:id="rId6"/>
              </a:rPr>
              <a:t>http://www.acton.org/public-policy/business-society/entrepreneurial-voc/saint-businessman</a:t>
            </a:r>
            <a:endParaRPr lang="en-US" dirty="0"/>
          </a:p>
          <a:p>
            <a:pPr lvl="0"/>
            <a:r>
              <a:rPr lang="en-US" dirty="0"/>
              <a:t>William J. </a:t>
            </a:r>
            <a:r>
              <a:rPr lang="en-US" dirty="0" err="1"/>
              <a:t>Toth</a:t>
            </a:r>
            <a:r>
              <a:rPr lang="en-US" dirty="0"/>
              <a:t>, </a:t>
            </a:r>
            <a:r>
              <a:rPr lang="en-US" i="1" dirty="0"/>
              <a:t>The Entrepreneurial Calling: Perspectives from </a:t>
            </a:r>
            <a:r>
              <a:rPr lang="en-US" i="1" dirty="0" err="1"/>
              <a:t>Rahner</a:t>
            </a:r>
            <a:r>
              <a:rPr lang="en-US" i="1" dirty="0"/>
              <a:t>, </a:t>
            </a:r>
            <a:r>
              <a:rPr lang="en-US" i="1" u="sng" dirty="0">
                <a:hlinkClick r:id="rId7"/>
              </a:rPr>
              <a:t>https://www.stthomas.edu/media/catholicstudies/center/documents/businessasacallingpdf/04Toth.pdf</a:t>
            </a:r>
            <a:endParaRPr lang="en-US" dirty="0"/>
          </a:p>
          <a:p>
            <a:r>
              <a:rPr lang="en-US" dirty="0"/>
              <a:t>Rob </a:t>
            </a:r>
            <a:r>
              <a:rPr lang="en-US" dirty="0" err="1"/>
              <a:t>Tribken</a:t>
            </a:r>
            <a:r>
              <a:rPr lang="en-US" dirty="0"/>
              <a:t>, </a:t>
            </a:r>
            <a:r>
              <a:rPr lang="en-US" i="1" dirty="0"/>
              <a:t>The Image of God and the Entrepreneurial Vocation, http://</a:t>
            </a:r>
            <a:r>
              <a:rPr lang="en-US" i="1" dirty="0" err="1"/>
              <a:t>fieldnotesmagazine.depree.org</a:t>
            </a:r>
            <a:r>
              <a:rPr lang="en-US" i="1" dirty="0"/>
              <a:t>/the-image-of-god-and-the-entrepreneurial-vocation/</a:t>
            </a:r>
            <a:r>
              <a:rPr lang="en-US" dirty="0"/>
              <a:t> </a:t>
            </a:r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8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772" y="274638"/>
            <a:ext cx="5732428" cy="1143000"/>
          </a:xfrm>
        </p:spPr>
        <p:txBody>
          <a:bodyPr/>
          <a:lstStyle/>
          <a:p>
            <a:pPr algn="ctr"/>
            <a:r>
              <a:rPr lang="en-US" dirty="0" smtClean="0"/>
              <a:t>The Entrepreneurial 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dirty="0"/>
              <a:t>A sacred calling or an exaltation of the exploitative? </a:t>
            </a:r>
          </a:p>
          <a:p>
            <a:pPr lvl="1"/>
            <a:r>
              <a:rPr lang="en-US" sz="2400" dirty="0"/>
              <a:t>Jesus’ words about God and mammon, rich and poor</a:t>
            </a:r>
          </a:p>
          <a:p>
            <a:pPr lvl="1"/>
            <a:r>
              <a:rPr lang="en-US" sz="2400" dirty="0"/>
              <a:t>The new situation of appreciation</a:t>
            </a:r>
          </a:p>
          <a:p>
            <a:pPr lvl="1"/>
            <a:r>
              <a:rPr lang="en-US" sz="2400" dirty="0"/>
              <a:t>Purpose of the </a:t>
            </a:r>
            <a:r>
              <a:rPr lang="en-US" sz="2400" dirty="0" smtClean="0"/>
              <a:t>Talk</a:t>
            </a:r>
          </a:p>
          <a:p>
            <a:pPr lvl="2"/>
            <a:r>
              <a:rPr lang="en-US" sz="2400" dirty="0"/>
              <a:t>To nourish the understanding of those engaged in business so that they may live out their vocation more ardently; </a:t>
            </a:r>
          </a:p>
          <a:p>
            <a:pPr lvl="2"/>
            <a:r>
              <a:rPr lang="en-US" sz="2400" dirty="0"/>
              <a:t>To help those in ministry or future ministry support better those in business and strengthen them to live out their vocations to the </a:t>
            </a:r>
            <a:r>
              <a:rPr lang="en-US" sz="2400" dirty="0" smtClean="0"/>
              <a:t>full.</a:t>
            </a:r>
          </a:p>
          <a:p>
            <a:pPr lvl="2"/>
            <a:r>
              <a:rPr lang="en-US" sz="2400" dirty="0" smtClean="0"/>
              <a:t>To </a:t>
            </a:r>
            <a:r>
              <a:rPr lang="en-US" sz="2400" dirty="0"/>
              <a:t>assist all of us to see that there’s supposed to be an entrepreneurial dimension to every Christian vocation. 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2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772" y="274638"/>
            <a:ext cx="5732428" cy="1143000"/>
          </a:xfrm>
        </p:spPr>
        <p:txBody>
          <a:bodyPr/>
          <a:lstStyle/>
          <a:p>
            <a:pPr algn="ctr"/>
            <a:r>
              <a:rPr lang="en-US" dirty="0" smtClean="0"/>
              <a:t>The Entrepreneurial 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Structure of </a:t>
            </a:r>
            <a:r>
              <a:rPr lang="en-US" sz="2800" dirty="0"/>
              <a:t>the </a:t>
            </a:r>
            <a:r>
              <a:rPr lang="en-US" sz="2800" dirty="0" smtClean="0"/>
              <a:t>Talk</a:t>
            </a:r>
          </a:p>
          <a:p>
            <a:pPr lvl="2"/>
            <a:r>
              <a:rPr lang="en-US" sz="2400" dirty="0" smtClean="0"/>
              <a:t>The universal call to holiness</a:t>
            </a:r>
          </a:p>
          <a:p>
            <a:pPr lvl="2"/>
            <a:r>
              <a:rPr lang="en-US" sz="2400" dirty="0" smtClean="0"/>
              <a:t>The universal vocation of every person to work</a:t>
            </a:r>
          </a:p>
          <a:p>
            <a:pPr lvl="2"/>
            <a:r>
              <a:rPr lang="en-US" sz="2400" dirty="0" smtClean="0"/>
              <a:t>Characteristics of the specific </a:t>
            </a:r>
            <a:r>
              <a:rPr lang="en-US" sz="2400" dirty="0"/>
              <a:t>vocation of the entrepreneur. </a:t>
            </a:r>
            <a:endParaRPr lang="en-US" sz="2400" dirty="0" smtClean="0"/>
          </a:p>
          <a:p>
            <a:pPr lvl="2"/>
            <a:r>
              <a:rPr lang="en-US" sz="2400" dirty="0"/>
              <a:t>Some practical considerations about how to live out </a:t>
            </a:r>
            <a:r>
              <a:rPr lang="en-US" sz="2400" dirty="0" smtClean="0"/>
              <a:t>the entrepreneurial vocation </a:t>
            </a:r>
            <a:r>
              <a:rPr lang="en-US" sz="2400" dirty="0"/>
              <a:t>faithfully.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The Universal Call </a:t>
            </a:r>
            <a:br>
              <a:rPr lang="en-US" dirty="0" smtClean="0"/>
            </a:br>
            <a:r>
              <a:rPr lang="en-US" dirty="0" smtClean="0"/>
              <a:t>to Holiness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Vocation to </a:t>
            </a:r>
            <a:r>
              <a:rPr lang="en-US" dirty="0" smtClean="0"/>
              <a:t>Holiness</a:t>
            </a:r>
            <a:endParaRPr lang="en-US" dirty="0"/>
          </a:p>
          <a:p>
            <a:pPr lvl="1"/>
            <a:r>
              <a:rPr lang="en-US" sz="2200" dirty="0" smtClean="0"/>
              <a:t>A vocation is a calling from God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fundamental vocation every Christian has received through Baptism is be holy </a:t>
            </a:r>
            <a:endParaRPr lang="en-US" sz="2200" dirty="0" smtClean="0"/>
          </a:p>
          <a:p>
            <a:pPr lvl="2"/>
            <a:r>
              <a:rPr lang="en-US" sz="2200" dirty="0" smtClean="0"/>
              <a:t>“This is </a:t>
            </a:r>
            <a:r>
              <a:rPr lang="en-US" sz="2200" dirty="0"/>
              <a:t>the will of God, your </a:t>
            </a:r>
            <a:r>
              <a:rPr lang="en-US" sz="2200" dirty="0" smtClean="0"/>
              <a:t>sanctification” (</a:t>
            </a:r>
            <a:r>
              <a:rPr lang="en-US" sz="2200" dirty="0"/>
              <a:t>1Ths. 4:3 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“You </a:t>
            </a:r>
            <a:r>
              <a:rPr lang="en-US" sz="2200" dirty="0"/>
              <a:t>shall be holy, for I the LORD your God am </a:t>
            </a:r>
            <a:r>
              <a:rPr lang="en-US" sz="2200" dirty="0" smtClean="0"/>
              <a:t>holy” (</a:t>
            </a:r>
            <a:r>
              <a:rPr lang="en-US" sz="2200" dirty="0"/>
              <a:t>Lev. 19:2 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“</a:t>
            </a:r>
            <a:r>
              <a:rPr lang="en-US" sz="2200" dirty="0"/>
              <a:t>B</a:t>
            </a:r>
            <a:r>
              <a:rPr lang="en-US" sz="2200" dirty="0" smtClean="0"/>
              <a:t>e </a:t>
            </a:r>
            <a:r>
              <a:rPr lang="en-US" sz="2200" dirty="0"/>
              <a:t>perfect as your heavenly Father is </a:t>
            </a:r>
            <a:r>
              <a:rPr lang="en-US" sz="2200" dirty="0" smtClean="0"/>
              <a:t>perfect” (</a:t>
            </a:r>
            <a:r>
              <a:rPr lang="en-US" sz="2200" dirty="0"/>
              <a:t>Mt 5:</a:t>
            </a:r>
            <a:r>
              <a:rPr lang="en-US" sz="2200" dirty="0" smtClean="0"/>
              <a:t>48)</a:t>
            </a:r>
          </a:p>
          <a:p>
            <a:pPr lvl="1"/>
            <a:r>
              <a:rPr lang="en-US" sz="2200" dirty="0"/>
              <a:t>Holiness is simply becoming more and more God-like. </a:t>
            </a:r>
            <a:endParaRPr lang="en-US" sz="2200" dirty="0" smtClean="0"/>
          </a:p>
          <a:p>
            <a:pPr lvl="1"/>
            <a:r>
              <a:rPr lang="en-US" sz="2400" dirty="0" smtClean="0"/>
              <a:t> </a:t>
            </a:r>
          </a:p>
          <a:p>
            <a:pPr lvl="1"/>
            <a:endParaRPr lang="en-US" sz="24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1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The Universal Call </a:t>
            </a:r>
            <a:br>
              <a:rPr lang="en-US" dirty="0" smtClean="0"/>
            </a:br>
            <a:r>
              <a:rPr lang="en-US" dirty="0" smtClean="0"/>
              <a:t>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God’s </a:t>
            </a:r>
            <a:r>
              <a:rPr lang="en-US" sz="2400" dirty="0"/>
              <a:t>plan for work in the beginning, before and after the </a:t>
            </a:r>
            <a:r>
              <a:rPr lang="en-US" sz="2400" dirty="0" smtClean="0"/>
              <a:t>Fall</a:t>
            </a:r>
          </a:p>
          <a:p>
            <a:pPr lvl="1"/>
            <a:r>
              <a:rPr lang="en-US" dirty="0"/>
              <a:t>“Holiness is not something outside the bounds of normal everyday life. For God calls his people to lead holy lives within the ordinary circumstances in which they find themselves: at home, in the parish, in the workplace, at school, on the playing field.”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ncrease and multiply, fill the earth and subdue it, exercise dominion (Gen 1)</a:t>
            </a:r>
          </a:p>
          <a:p>
            <a:r>
              <a:rPr lang="en-US" sz="2400" dirty="0" smtClean="0"/>
              <a:t>Consequences of the Fall: pangs, sweat, toil but the vocation to work remains and becomes part of God’s plans for our redemptive healing.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two dimensions of work </a:t>
            </a:r>
            <a:endParaRPr lang="en-US" sz="2400" dirty="0" smtClean="0"/>
          </a:p>
          <a:p>
            <a:pPr lvl="1"/>
            <a:r>
              <a:rPr lang="en-US" sz="2400" dirty="0" smtClean="0"/>
              <a:t>objective</a:t>
            </a:r>
            <a:r>
              <a:rPr lang="en-US" sz="2400" dirty="0"/>
              <a:t>/subjective; </a:t>
            </a:r>
            <a:endParaRPr lang="en-US" sz="2400" dirty="0" smtClean="0"/>
          </a:p>
          <a:p>
            <a:pPr lvl="1"/>
            <a:r>
              <a:rPr lang="en-US" sz="2400" dirty="0" smtClean="0"/>
              <a:t>transitive</a:t>
            </a:r>
            <a:r>
              <a:rPr lang="en-US" sz="2400" dirty="0"/>
              <a:t>/intransitive; </a:t>
            </a:r>
            <a:endParaRPr lang="en-US" sz="2400" dirty="0" smtClean="0"/>
          </a:p>
          <a:p>
            <a:pPr lvl="1"/>
            <a:r>
              <a:rPr lang="en-US" sz="2400" i="1" dirty="0" err="1" smtClean="0"/>
              <a:t>facere</a:t>
            </a:r>
            <a:r>
              <a:rPr lang="en-US" sz="2400" i="1" dirty="0"/>
              <a:t>/</a:t>
            </a:r>
            <a:r>
              <a:rPr lang="en-US" sz="2400" i="1" dirty="0" err="1" smtClean="0"/>
              <a:t>agere</a:t>
            </a:r>
            <a:endParaRPr lang="en-US" sz="2400" dirty="0"/>
          </a:p>
          <a:p>
            <a:r>
              <a:rPr lang="en-US" sz="2400" dirty="0" smtClean="0"/>
              <a:t>Spirituality of Work</a:t>
            </a:r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The Universal Call </a:t>
            </a:r>
            <a:br>
              <a:rPr lang="en-US" dirty="0" smtClean="0"/>
            </a:br>
            <a:r>
              <a:rPr lang="en-US" dirty="0" smtClean="0"/>
              <a:t>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St. John Paul II and the “Gospel of Work”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description of creation that we find in the very first chapter of the Book of Genesis, is also in a sense the first ‘gospel of work.’ For it shows what the dignity of work consists of: It teaches that man ought to imitate God, his creator, in working and in resting, because man alone has the unique characteristic of likeness to God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Jesus incarnates that Gospel of Work as a </a:t>
            </a:r>
            <a:r>
              <a:rPr lang="en-US" i="1" dirty="0" err="1" smtClean="0"/>
              <a:t>tekton</a:t>
            </a:r>
            <a:r>
              <a:rPr lang="en-US" i="1" dirty="0" smtClean="0"/>
              <a:t> </a:t>
            </a:r>
            <a:r>
              <a:rPr lang="en-US" dirty="0" smtClean="0"/>
              <a:t>for most of his life. </a:t>
            </a:r>
          </a:p>
          <a:p>
            <a:r>
              <a:rPr lang="en-US" dirty="0"/>
              <a:t>In his </a:t>
            </a:r>
            <a:r>
              <a:rPr lang="en-US" dirty="0" smtClean="0"/>
              <a:t>preaching, </a:t>
            </a:r>
            <a:r>
              <a:rPr lang="en-US" dirty="0"/>
              <a:t>Jesus </a:t>
            </a:r>
            <a:r>
              <a:rPr lang="en-US" dirty="0" smtClean="0"/>
              <a:t>constantly </a:t>
            </a:r>
            <a:r>
              <a:rPr lang="en-US" dirty="0"/>
              <a:t>refers to human </a:t>
            </a:r>
            <a:r>
              <a:rPr lang="en-US" dirty="0" smtClean="0"/>
              <a:t>work, to shepherds, farmers, doctors, sowers, householders, servants, stewards, fishermen</a:t>
            </a:r>
            <a:r>
              <a:rPr lang="en-US" dirty="0"/>
              <a:t>, </a:t>
            </a:r>
            <a:r>
              <a:rPr lang="en-US" dirty="0" smtClean="0"/>
              <a:t>merchants, laborers, to cooking, sewing, baking. He </a:t>
            </a:r>
            <a:r>
              <a:rPr lang="en-US" dirty="0"/>
              <a:t>compares the </a:t>
            </a:r>
            <a:r>
              <a:rPr lang="en-US" dirty="0" smtClean="0"/>
              <a:t>work of the kingdom to that of </a:t>
            </a:r>
            <a:r>
              <a:rPr lang="en-US" dirty="0"/>
              <a:t>harvesters or fishermen. He refers to the work of scholars too. </a:t>
            </a:r>
            <a:endParaRPr lang="en-US" dirty="0" smtClean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5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The Entrepreneurial </a:t>
            </a:r>
            <a:br>
              <a:rPr lang="en-US" dirty="0" smtClean="0"/>
            </a:br>
            <a:r>
              <a:rPr lang="en-US" dirty="0" smtClean="0"/>
              <a:t>Vocation to Holiness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Some of the marks of the entrepreneurial vocation to holiness </a:t>
            </a:r>
          </a:p>
          <a:p>
            <a:pPr lvl="2"/>
            <a:r>
              <a:rPr lang="en-US" sz="2200" i="1" dirty="0" smtClean="0"/>
              <a:t>Vocation of the Business Leader</a:t>
            </a:r>
            <a:r>
              <a:rPr lang="en-US" sz="2200" dirty="0" smtClean="0"/>
              <a:t>: </a:t>
            </a:r>
          </a:p>
          <a:p>
            <a:pPr lvl="3"/>
            <a:r>
              <a:rPr lang="en-US" sz="2000" dirty="0" smtClean="0"/>
              <a:t>acceptance </a:t>
            </a:r>
            <a:r>
              <a:rPr lang="en-US" sz="2000" dirty="0"/>
              <a:t>of </a:t>
            </a:r>
            <a:r>
              <a:rPr lang="en-US" sz="2000" dirty="0" smtClean="0"/>
              <a:t>risk </a:t>
            </a:r>
          </a:p>
          <a:p>
            <a:pPr lvl="3"/>
            <a:r>
              <a:rPr lang="en-US" sz="2000" dirty="0" smtClean="0"/>
              <a:t>persistence </a:t>
            </a:r>
            <a:r>
              <a:rPr lang="en-US" sz="2000" dirty="0"/>
              <a:t>in offering beneficial </a:t>
            </a:r>
            <a:r>
              <a:rPr lang="en-US" sz="2000" dirty="0" smtClean="0"/>
              <a:t>goods </a:t>
            </a:r>
          </a:p>
          <a:p>
            <a:pPr lvl="3"/>
            <a:r>
              <a:rPr lang="en-US" sz="2000" dirty="0" smtClean="0"/>
              <a:t>creative </a:t>
            </a:r>
            <a:r>
              <a:rPr lang="en-US" sz="2000" dirty="0"/>
              <a:t>planning combining </a:t>
            </a:r>
            <a:r>
              <a:rPr lang="en-US" sz="2000" dirty="0" smtClean="0"/>
              <a:t>resources </a:t>
            </a:r>
          </a:p>
          <a:p>
            <a:pPr lvl="3"/>
            <a:r>
              <a:rPr lang="en-US" sz="2000" dirty="0" smtClean="0"/>
              <a:t>adaptation</a:t>
            </a:r>
            <a:endParaRPr lang="en-US" sz="2000" dirty="0"/>
          </a:p>
          <a:p>
            <a:pPr lvl="2"/>
            <a:r>
              <a:rPr lang="en-US" sz="2200" dirty="0"/>
              <a:t>St. </a:t>
            </a:r>
            <a:r>
              <a:rPr lang="en-US" sz="2200" dirty="0" err="1"/>
              <a:t>Bernardine</a:t>
            </a:r>
            <a:r>
              <a:rPr lang="en-US" sz="2200" dirty="0"/>
              <a:t> of </a:t>
            </a:r>
            <a:r>
              <a:rPr lang="en-US" sz="2200" dirty="0" smtClean="0"/>
              <a:t>Siena </a:t>
            </a:r>
          </a:p>
          <a:p>
            <a:pPr lvl="3"/>
            <a:r>
              <a:rPr lang="en-US" sz="2000" dirty="0" smtClean="0"/>
              <a:t>efficiency </a:t>
            </a:r>
          </a:p>
          <a:p>
            <a:pPr lvl="3"/>
            <a:r>
              <a:rPr lang="en-US" sz="2000" dirty="0" smtClean="0"/>
              <a:t>responsibility</a:t>
            </a:r>
          </a:p>
          <a:p>
            <a:pPr lvl="3"/>
            <a:r>
              <a:rPr lang="en-US" sz="2000" dirty="0" smtClean="0"/>
              <a:t>hard work</a:t>
            </a:r>
          </a:p>
          <a:p>
            <a:pPr lvl="3"/>
            <a:r>
              <a:rPr lang="en-US" sz="2000" dirty="0" smtClean="0"/>
              <a:t>risk</a:t>
            </a:r>
            <a:r>
              <a:rPr lang="en-US" sz="2000" dirty="0"/>
              <a:t>-taking</a:t>
            </a:r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5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The Entrepreneurial </a:t>
            </a:r>
            <a:br>
              <a:rPr lang="en-US" dirty="0" smtClean="0"/>
            </a:br>
            <a:r>
              <a:rPr lang="en-US" dirty="0" smtClean="0"/>
              <a:t>Vocation to Holiness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Some of the marks of the entrepreneurial vocation to holiness </a:t>
            </a:r>
          </a:p>
          <a:p>
            <a:pPr lvl="2"/>
            <a:r>
              <a:rPr lang="en-US" sz="2200" dirty="0" smtClean="0"/>
              <a:t>Participation </a:t>
            </a:r>
            <a:r>
              <a:rPr lang="en-US" sz="2200" dirty="0"/>
              <a:t>in God’s creative work</a:t>
            </a:r>
          </a:p>
          <a:p>
            <a:pPr lvl="2"/>
            <a:r>
              <a:rPr lang="en-US" sz="2200" dirty="0"/>
              <a:t>Participation in God’s providence</a:t>
            </a:r>
          </a:p>
          <a:p>
            <a:pPr lvl="2"/>
            <a:r>
              <a:rPr lang="en-US" sz="2200" dirty="0"/>
              <a:t>Good Stewards</a:t>
            </a:r>
          </a:p>
          <a:p>
            <a:pPr lvl="2"/>
            <a:r>
              <a:rPr lang="en-US" sz="2200" dirty="0"/>
              <a:t>Innovative Servants of others’ needs</a:t>
            </a:r>
          </a:p>
          <a:p>
            <a:pPr lvl="2"/>
            <a:r>
              <a:rPr lang="en-US" sz="2200" dirty="0"/>
              <a:t>Inventive</a:t>
            </a:r>
          </a:p>
          <a:p>
            <a:pPr lvl="2"/>
            <a:r>
              <a:rPr lang="en-US" sz="2200" dirty="0"/>
              <a:t>Mentor Others</a:t>
            </a:r>
          </a:p>
          <a:p>
            <a:endParaRPr lang="en-US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7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38" y="274638"/>
            <a:ext cx="5835261" cy="1143000"/>
          </a:xfrm>
        </p:spPr>
        <p:txBody>
          <a:bodyPr/>
          <a:lstStyle/>
          <a:p>
            <a:pPr algn="ctr"/>
            <a:r>
              <a:rPr lang="en-US" dirty="0" smtClean="0"/>
              <a:t>Light from </a:t>
            </a:r>
            <a:br>
              <a:rPr lang="en-US" dirty="0" smtClean="0"/>
            </a:br>
            <a:r>
              <a:rPr lang="en-US" dirty="0" smtClean="0"/>
              <a:t>Sacred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Several Scriptural Passages that talk about the virtues of those who are rich:</a:t>
            </a:r>
          </a:p>
          <a:p>
            <a:pPr lvl="1"/>
            <a:r>
              <a:rPr lang="en-US" sz="2400" dirty="0" err="1"/>
              <a:t>Zacchaeus</a:t>
            </a:r>
            <a:r>
              <a:rPr lang="en-US" sz="2400" dirty="0"/>
              <a:t> (</a:t>
            </a:r>
            <a:r>
              <a:rPr lang="en-US" sz="2400" dirty="0" err="1"/>
              <a:t>Lk</a:t>
            </a:r>
            <a:r>
              <a:rPr lang="en-US" sz="2400" dirty="0"/>
              <a:t> 19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Joseph of </a:t>
            </a:r>
            <a:r>
              <a:rPr lang="en-US" sz="2400" dirty="0" err="1"/>
              <a:t>Arimathea</a:t>
            </a:r>
            <a:r>
              <a:rPr lang="en-US" sz="2400" dirty="0"/>
              <a:t> (Mt 27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Good Samaritan (</a:t>
            </a:r>
            <a:r>
              <a:rPr lang="en-US" sz="2400" dirty="0" err="1" smtClean="0"/>
              <a:t>Lk</a:t>
            </a:r>
            <a:r>
              <a:rPr lang="en-US" sz="2400" dirty="0" smtClean="0"/>
              <a:t> 10)</a:t>
            </a:r>
          </a:p>
          <a:p>
            <a:pPr lvl="1"/>
            <a:r>
              <a:rPr lang="en-US" sz="2400" dirty="0" smtClean="0"/>
              <a:t>Apostles</a:t>
            </a:r>
          </a:p>
          <a:p>
            <a:pPr lvl="1"/>
            <a:r>
              <a:rPr lang="en-US" sz="2400" dirty="0" smtClean="0"/>
              <a:t>Parable of the Talents (Mt 25)</a:t>
            </a:r>
            <a:endParaRPr lang="en-US" sz="2400" dirty="0"/>
          </a:p>
        </p:txBody>
      </p:sp>
      <p:pic>
        <p:nvPicPr>
          <p:cNvPr id="4" name="Picture 3" descr="carpenters-son-39540-pri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8473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35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</TotalTime>
  <Words>1910</Words>
  <Application>Microsoft Macintosh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The Entrepreneurial Vocation</vt:lpstr>
      <vt:lpstr>The Entrepreneurial Vocation</vt:lpstr>
      <vt:lpstr>The Universal Call  to Holiness</vt:lpstr>
      <vt:lpstr>The Universal Call  to Work</vt:lpstr>
      <vt:lpstr>The Universal Call  to Work</vt:lpstr>
      <vt:lpstr>The Entrepreneurial  Vocation to Holiness</vt:lpstr>
      <vt:lpstr>The Entrepreneurial  Vocation to Holiness</vt:lpstr>
      <vt:lpstr>Light from  Sacred Scripture</vt:lpstr>
      <vt:lpstr>Parable of the Talents</vt:lpstr>
      <vt:lpstr>Parable of the Talents</vt:lpstr>
      <vt:lpstr>Parable of the Talents</vt:lpstr>
      <vt:lpstr>Parable of the Talents</vt:lpstr>
      <vt:lpstr>Living Well  Vocation Well</vt:lpstr>
      <vt:lpstr>Conclusion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Fr. Roger J. Landry</dc:creator>
  <cp:lastModifiedBy>Fr. Roger J. Landry</cp:lastModifiedBy>
  <cp:revision>9</cp:revision>
  <dcterms:created xsi:type="dcterms:W3CDTF">2017-06-22T08:46:30Z</dcterms:created>
  <dcterms:modified xsi:type="dcterms:W3CDTF">2018-06-19T16:28:39Z</dcterms:modified>
</cp:coreProperties>
</file>