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65" r:id="rId3"/>
    <p:sldId id="258" r:id="rId4"/>
    <p:sldId id="259" r:id="rId5"/>
    <p:sldId id="266" r:id="rId6"/>
    <p:sldId id="268" r:id="rId7"/>
    <p:sldId id="260" r:id="rId8"/>
    <p:sldId id="261" r:id="rId9"/>
    <p:sldId id="262" r:id="rId10"/>
    <p:sldId id="263" r:id="rId11"/>
    <p:sldId id="269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6/19/18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6/19/18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68"/>
          <a:stretch/>
        </p:blipFill>
        <p:spPr>
          <a:xfrm>
            <a:off x="1" y="0"/>
            <a:ext cx="9143999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072" y="244826"/>
            <a:ext cx="3793708" cy="3275743"/>
          </a:xfrm>
        </p:spPr>
        <p:txBody>
          <a:bodyPr/>
          <a:lstStyle/>
          <a:p>
            <a:r>
              <a:rPr lang="en-US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Social Teaching of St. John Paul II</a:t>
            </a:r>
            <a:endParaRPr lang="en-US" sz="54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072" y="4722898"/>
            <a:ext cx="3501140" cy="163996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Father Roger J. Landry</a:t>
            </a: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Acton University</a:t>
            </a: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June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20, 2018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642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16" y="274638"/>
            <a:ext cx="6819084" cy="1143000"/>
          </a:xfrm>
        </p:spPr>
        <p:txBody>
          <a:bodyPr/>
          <a:lstStyle/>
          <a:p>
            <a:pPr algn="ctr"/>
            <a:r>
              <a:rPr lang="en-US" sz="4800" dirty="0" err="1" smtClean="0"/>
              <a:t>Centesimus</a:t>
            </a:r>
            <a:r>
              <a:rPr lang="en-US" sz="4800" dirty="0" smtClean="0"/>
              <a:t> </a:t>
            </a:r>
            <a:r>
              <a:rPr lang="en-US" sz="4800" dirty="0" err="1" smtClean="0"/>
              <a:t>Annus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Background </a:t>
            </a:r>
            <a:endParaRPr lang="en-US" sz="1800" dirty="0" smtClean="0"/>
          </a:p>
          <a:p>
            <a:r>
              <a:rPr lang="en-US" sz="1800" dirty="0"/>
              <a:t>Summary of Core Teachings </a:t>
            </a:r>
            <a:endParaRPr lang="en-US" sz="1800" dirty="0" smtClean="0"/>
          </a:p>
          <a:p>
            <a:pPr lvl="1"/>
            <a:r>
              <a:rPr lang="en-US" sz="1800" dirty="0" smtClean="0"/>
              <a:t>The fall </a:t>
            </a:r>
            <a:r>
              <a:rPr lang="en-US" sz="1800" dirty="0"/>
              <a:t>of </a:t>
            </a:r>
            <a:r>
              <a:rPr lang="en-US" sz="1800" dirty="0" smtClean="0"/>
              <a:t>communism </a:t>
            </a:r>
            <a:r>
              <a:rPr lang="en-US" sz="1800" dirty="0"/>
              <a:t>was above all because of a distorted anthropology that tried to understand man exclusively at the level of material desires while excluding spiritual values. </a:t>
            </a:r>
            <a:endParaRPr lang="en-US" sz="1800" dirty="0" smtClean="0"/>
          </a:p>
          <a:p>
            <a:pPr lvl="1"/>
            <a:r>
              <a:rPr lang="en-US" sz="1800" dirty="0"/>
              <a:t>The Free Economy </a:t>
            </a:r>
            <a:r>
              <a:rPr lang="en-US" sz="1800" dirty="0" smtClean="0"/>
              <a:t>and the distinction </a:t>
            </a:r>
            <a:r>
              <a:rPr lang="en-US" sz="1800" dirty="0"/>
              <a:t>between “good” and “bad” capitalism (CA 42) </a:t>
            </a:r>
            <a:endParaRPr lang="en-US" sz="1800" dirty="0" smtClean="0"/>
          </a:p>
          <a:p>
            <a:pPr lvl="1"/>
            <a:r>
              <a:rPr lang="en-US" sz="1800" dirty="0"/>
              <a:t>The free and virtuous society is a network or complex of three </a:t>
            </a:r>
            <a:r>
              <a:rPr lang="en-US" sz="1800" dirty="0" smtClean="0"/>
              <a:t>parts:</a:t>
            </a:r>
            <a:r>
              <a:rPr lang="en-US" sz="1800" dirty="0"/>
              <a:t> </a:t>
            </a:r>
            <a:endParaRPr lang="en-US" sz="1800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democratic political </a:t>
            </a:r>
            <a:r>
              <a:rPr lang="en-US" dirty="0" smtClean="0"/>
              <a:t>community</a:t>
            </a:r>
            <a:endParaRPr lang="en-US" dirty="0"/>
          </a:p>
          <a:p>
            <a:pPr lvl="2"/>
            <a:r>
              <a:rPr lang="en-US" dirty="0" smtClean="0"/>
              <a:t>a </a:t>
            </a:r>
            <a:r>
              <a:rPr lang="en-US" dirty="0"/>
              <a:t>free economy and </a:t>
            </a:r>
            <a:endParaRPr lang="en-US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vibrant, public moral culture. </a:t>
            </a:r>
            <a:endParaRPr lang="en-US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r="15660"/>
          <a:stretch/>
        </p:blipFill>
        <p:spPr>
          <a:xfrm>
            <a:off x="329733" y="274638"/>
            <a:ext cx="928383" cy="117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27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16" y="274638"/>
            <a:ext cx="6819084" cy="1143000"/>
          </a:xfrm>
        </p:spPr>
        <p:txBody>
          <a:bodyPr/>
          <a:lstStyle/>
          <a:p>
            <a:pPr algn="ctr"/>
            <a:r>
              <a:rPr lang="en-US" sz="4800" dirty="0" err="1" smtClean="0"/>
              <a:t>Centesimus</a:t>
            </a:r>
            <a:r>
              <a:rPr lang="en-US" sz="4800" dirty="0" smtClean="0"/>
              <a:t> </a:t>
            </a:r>
            <a:r>
              <a:rPr lang="en-US" sz="4800" dirty="0" err="1" smtClean="0"/>
              <a:t>Annus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Summary </a:t>
            </a:r>
            <a:r>
              <a:rPr lang="en-US" sz="1800" dirty="0"/>
              <a:t>of Core Teachings </a:t>
            </a:r>
            <a:endParaRPr lang="en-US" sz="1800" dirty="0" smtClean="0"/>
          </a:p>
          <a:p>
            <a:pPr lvl="1"/>
            <a:r>
              <a:rPr lang="en-US" sz="1800" dirty="0" smtClean="0"/>
              <a:t>Freedom </a:t>
            </a:r>
            <a:r>
              <a:rPr lang="en-US" sz="1800" dirty="0"/>
              <a:t>is intrinsically tied to moral truth, and hence truth and training in authentic freedom are essential for Democracy. </a:t>
            </a:r>
            <a:endParaRPr lang="en-US" sz="1800" dirty="0" smtClean="0"/>
          </a:p>
          <a:p>
            <a:pPr lvl="1"/>
            <a:r>
              <a:rPr lang="en-US" sz="1800" dirty="0"/>
              <a:t>Poverty is essentially a problem of exclusion </a:t>
            </a:r>
            <a:endParaRPr lang="en-US" sz="1800" dirty="0" smtClean="0"/>
          </a:p>
          <a:p>
            <a:pPr lvl="1"/>
            <a:r>
              <a:rPr lang="en-US" sz="1800" dirty="0"/>
              <a:t>There are some important goods that cannot be satisfied by market forces. </a:t>
            </a:r>
            <a:endParaRPr lang="en-US" sz="1800" dirty="0" smtClean="0"/>
          </a:p>
          <a:p>
            <a:pPr lvl="1"/>
            <a:r>
              <a:rPr lang="en-US" sz="1800" dirty="0"/>
              <a:t>A need for the development of a true economic </a:t>
            </a:r>
            <a:r>
              <a:rPr lang="en-US" sz="1800" dirty="0" err="1"/>
              <a:t>personalism</a:t>
            </a:r>
            <a:r>
              <a:rPr lang="en-US" sz="1800" dirty="0"/>
              <a:t> (CA 30-</a:t>
            </a:r>
            <a:r>
              <a:rPr lang="en-US" sz="1800" dirty="0" smtClean="0"/>
              <a:t>43)</a:t>
            </a:r>
          </a:p>
          <a:p>
            <a:pPr lvl="2"/>
            <a:r>
              <a:rPr lang="en-US" sz="1600" dirty="0" smtClean="0"/>
              <a:t>Principle cause of wealth is the person and his ideas</a:t>
            </a:r>
          </a:p>
          <a:p>
            <a:pPr lvl="2"/>
            <a:r>
              <a:rPr lang="en-US" sz="1600" dirty="0" smtClean="0"/>
              <a:t>The person works within a community</a:t>
            </a:r>
          </a:p>
          <a:p>
            <a:pPr lvl="2"/>
            <a:r>
              <a:rPr lang="en-US" sz="1600" dirty="0" smtClean="0"/>
              <a:t>Work involves a practical realism</a:t>
            </a:r>
          </a:p>
          <a:p>
            <a:pPr lvl="2"/>
            <a:r>
              <a:rPr lang="en-US" sz="1600" dirty="0" smtClean="0"/>
              <a:t>Man’s vulnerability to sin must not be forgotten</a:t>
            </a:r>
            <a:endParaRPr lang="en-US" sz="14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r="15660"/>
          <a:stretch/>
        </p:blipFill>
        <p:spPr>
          <a:xfrm>
            <a:off x="329733" y="274638"/>
            <a:ext cx="928383" cy="117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19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16" y="274638"/>
            <a:ext cx="6819084" cy="1143000"/>
          </a:xfrm>
        </p:spPr>
        <p:txBody>
          <a:bodyPr/>
          <a:lstStyle/>
          <a:p>
            <a:pPr algn="ctr"/>
            <a:r>
              <a:rPr lang="en-US" sz="4800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100" i="1" dirty="0"/>
              <a:t>Compendium of the Social Doctrine of the Church</a:t>
            </a:r>
            <a:r>
              <a:rPr lang="en-US" sz="3100" dirty="0"/>
              <a:t>, Pontifical Council for Justice and Peace, 2004. </a:t>
            </a:r>
            <a:endParaRPr lang="en-US" sz="3100" dirty="0" smtClean="0"/>
          </a:p>
          <a:p>
            <a:r>
              <a:rPr lang="en-US" sz="3100" i="1" dirty="0"/>
              <a:t>The Social Agenda: A Collection of Magisterial Texts</a:t>
            </a:r>
            <a:r>
              <a:rPr lang="en-US" sz="3100" dirty="0"/>
              <a:t>, Pontifical Council for Justice and Peace, 2000. </a:t>
            </a:r>
            <a:endParaRPr lang="en-US" sz="3100" dirty="0" smtClean="0"/>
          </a:p>
          <a:p>
            <a:r>
              <a:rPr lang="en-US" sz="3100" dirty="0" smtClean="0"/>
              <a:t>Pope St. John </a:t>
            </a:r>
            <a:r>
              <a:rPr lang="en-US" sz="3100" dirty="0"/>
              <a:t>Paul </a:t>
            </a:r>
            <a:r>
              <a:rPr lang="en-US" sz="3100" dirty="0" smtClean="0"/>
              <a:t>II</a:t>
            </a:r>
            <a:endParaRPr lang="en-US" sz="3100" dirty="0"/>
          </a:p>
          <a:p>
            <a:pPr lvl="1"/>
            <a:r>
              <a:rPr lang="en-US" sz="3100" i="1" dirty="0" err="1" smtClean="0"/>
              <a:t>Centesimus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Annus</a:t>
            </a:r>
            <a:r>
              <a:rPr lang="en-US" sz="3100" dirty="0" smtClean="0"/>
              <a:t>, 1991</a:t>
            </a:r>
          </a:p>
          <a:p>
            <a:pPr lvl="1"/>
            <a:r>
              <a:rPr lang="en-US" sz="3100" i="1" dirty="0" err="1" smtClean="0"/>
              <a:t>Laborem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Exercens</a:t>
            </a:r>
            <a:r>
              <a:rPr lang="en-US" sz="3100" dirty="0" smtClean="0"/>
              <a:t>, 1981</a:t>
            </a:r>
          </a:p>
          <a:p>
            <a:pPr lvl="1"/>
            <a:r>
              <a:rPr lang="en-US" sz="3100" i="1" dirty="0" err="1" smtClean="0"/>
              <a:t>Sollicitudo</a:t>
            </a:r>
            <a:r>
              <a:rPr lang="en-US" sz="3100" i="1" dirty="0" smtClean="0"/>
              <a:t> </a:t>
            </a:r>
            <a:r>
              <a:rPr lang="en-US" sz="3100" i="1" dirty="0" err="1"/>
              <a:t>Rei</a:t>
            </a:r>
            <a:r>
              <a:rPr lang="en-US" sz="3100" i="1" dirty="0"/>
              <a:t> </a:t>
            </a:r>
            <a:r>
              <a:rPr lang="en-US" sz="3100" i="1" dirty="0" err="1" smtClean="0"/>
              <a:t>Socialis</a:t>
            </a:r>
            <a:r>
              <a:rPr lang="en-US" sz="3100" dirty="0" smtClean="0"/>
              <a:t>, 1987</a:t>
            </a:r>
          </a:p>
          <a:p>
            <a:r>
              <a:rPr lang="en-US" sz="3100" dirty="0" smtClean="0"/>
              <a:t>Pope Benedict XVI</a:t>
            </a:r>
            <a:endParaRPr lang="en-US" sz="3100" dirty="0"/>
          </a:p>
          <a:p>
            <a:pPr lvl="1"/>
            <a:r>
              <a:rPr lang="en-US" sz="3100" i="1" dirty="0" smtClean="0"/>
              <a:t>Deus </a:t>
            </a:r>
            <a:r>
              <a:rPr lang="en-US" sz="3100" i="1" dirty="0"/>
              <a:t>Caritas </a:t>
            </a:r>
            <a:r>
              <a:rPr lang="en-US" sz="3100" i="1" dirty="0" err="1" smtClean="0"/>
              <a:t>Est</a:t>
            </a:r>
            <a:r>
              <a:rPr lang="en-US" sz="3100" dirty="0" smtClean="0"/>
              <a:t>, 2005</a:t>
            </a:r>
            <a:r>
              <a:rPr lang="en-US" sz="3100" i="1" dirty="0" smtClean="0"/>
              <a:t> </a:t>
            </a:r>
            <a:r>
              <a:rPr lang="en-US" sz="3100" dirty="0" smtClean="0"/>
              <a:t>(19</a:t>
            </a:r>
            <a:r>
              <a:rPr lang="en-US" sz="3100" dirty="0"/>
              <a:t>-42</a:t>
            </a:r>
            <a:r>
              <a:rPr lang="en-US" sz="3100" dirty="0" smtClean="0"/>
              <a:t>)</a:t>
            </a:r>
          </a:p>
          <a:p>
            <a:pPr lvl="1"/>
            <a:r>
              <a:rPr lang="en-US" sz="3100" i="1" dirty="0"/>
              <a:t>Caritas in </a:t>
            </a:r>
            <a:r>
              <a:rPr lang="en-US" sz="3100" i="1" dirty="0" err="1"/>
              <a:t>Veritate</a:t>
            </a:r>
            <a:r>
              <a:rPr lang="en-US" sz="3100" dirty="0"/>
              <a:t>,  2009. </a:t>
            </a:r>
            <a:endParaRPr lang="en-US" sz="3100" dirty="0" smtClean="0"/>
          </a:p>
          <a:p>
            <a:pPr lvl="1"/>
            <a:r>
              <a:rPr lang="en-US" sz="3100" dirty="0"/>
              <a:t>Inaugural Session of the Fifth General Conference of CELAM, part IV, “Social and Political Problems</a:t>
            </a:r>
            <a:r>
              <a:rPr lang="en-US" sz="3100" dirty="0" smtClean="0"/>
              <a:t>”</a:t>
            </a:r>
          </a:p>
          <a:p>
            <a:r>
              <a:rPr lang="en-US" sz="3100" dirty="0" smtClean="0"/>
              <a:t>Pope Francis</a:t>
            </a:r>
          </a:p>
          <a:p>
            <a:pPr lvl="1"/>
            <a:r>
              <a:rPr lang="en-US" sz="3100" i="1" dirty="0" err="1" smtClean="0"/>
              <a:t>Evangelii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Gaudium</a:t>
            </a:r>
            <a:r>
              <a:rPr lang="en-US" sz="3100" dirty="0" smtClean="0"/>
              <a:t>, 2013 (176-258) </a:t>
            </a:r>
          </a:p>
          <a:p>
            <a:pPr lvl="1"/>
            <a:r>
              <a:rPr lang="en-US" sz="3100" i="1" dirty="0" err="1" smtClean="0"/>
              <a:t>Laudato</a:t>
            </a:r>
            <a:r>
              <a:rPr lang="en-US" sz="3100" i="1" dirty="0" smtClean="0"/>
              <a:t> Si’</a:t>
            </a:r>
            <a:r>
              <a:rPr lang="en-US" sz="3100" dirty="0" smtClean="0"/>
              <a:t>, 2015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r="15660"/>
          <a:stretch/>
        </p:blipFill>
        <p:spPr>
          <a:xfrm>
            <a:off x="329733" y="274638"/>
            <a:ext cx="928383" cy="117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11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16" y="274638"/>
            <a:ext cx="6819084" cy="1143000"/>
          </a:xfrm>
        </p:spPr>
        <p:txBody>
          <a:bodyPr/>
          <a:lstStyle/>
          <a:p>
            <a:pPr algn="ctr"/>
            <a:r>
              <a:rPr lang="en-US" dirty="0" smtClean="0"/>
              <a:t>Preceding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 smtClean="0"/>
              <a:t>To understand the quantum leap of John Paul II’s social teaching, we need to know a little of what preceded it: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i="1" dirty="0" err="1" smtClean="0"/>
              <a:t>Rerum</a:t>
            </a:r>
            <a:r>
              <a:rPr lang="en-US" sz="2800" i="1" dirty="0" smtClean="0"/>
              <a:t> </a:t>
            </a:r>
            <a:r>
              <a:rPr lang="en-US" sz="2800" i="1" dirty="0" err="1"/>
              <a:t>Novarum</a:t>
            </a:r>
            <a:r>
              <a:rPr lang="en-US" sz="2800" dirty="0"/>
              <a:t> (Leo XIII, 1891</a:t>
            </a:r>
            <a:r>
              <a:rPr lang="en-US" sz="2800" dirty="0" smtClean="0"/>
              <a:t>)</a:t>
            </a:r>
          </a:p>
          <a:p>
            <a:r>
              <a:rPr lang="en-US" sz="2800" i="1" dirty="0" err="1" smtClean="0"/>
              <a:t>Quadragesimo</a:t>
            </a:r>
            <a:r>
              <a:rPr lang="en-US" sz="2800" i="1" dirty="0" smtClean="0"/>
              <a:t> </a:t>
            </a:r>
            <a:r>
              <a:rPr lang="en-US" sz="2800" i="1" dirty="0"/>
              <a:t>Anno </a:t>
            </a:r>
            <a:r>
              <a:rPr lang="en-US" sz="2800" dirty="0"/>
              <a:t>(Pius XI, 1931</a:t>
            </a:r>
            <a:r>
              <a:rPr lang="en-US" sz="2800" dirty="0" smtClean="0"/>
              <a:t>)</a:t>
            </a:r>
          </a:p>
          <a:p>
            <a:r>
              <a:rPr lang="en-US" sz="2800" i="1" dirty="0" smtClean="0"/>
              <a:t>Mater </a:t>
            </a:r>
            <a:r>
              <a:rPr lang="en-US" sz="2800" i="1" dirty="0"/>
              <a:t>et </a:t>
            </a:r>
            <a:r>
              <a:rPr lang="en-US" sz="2800" i="1" dirty="0" err="1"/>
              <a:t>Magistra</a:t>
            </a:r>
            <a:r>
              <a:rPr lang="en-US" sz="2800" dirty="0"/>
              <a:t> (Pope John XXIII, </a:t>
            </a:r>
            <a:r>
              <a:rPr lang="en-US" sz="2800" dirty="0" smtClean="0"/>
              <a:t>1961)</a:t>
            </a:r>
          </a:p>
          <a:p>
            <a:r>
              <a:rPr lang="en-US" sz="2800" i="1" dirty="0" err="1" smtClean="0"/>
              <a:t>Gaudium</a:t>
            </a:r>
            <a:r>
              <a:rPr lang="en-US" sz="2800" i="1" dirty="0" smtClean="0"/>
              <a:t> </a:t>
            </a:r>
            <a:r>
              <a:rPr lang="en-US" sz="2800" i="1" dirty="0"/>
              <a:t>et </a:t>
            </a:r>
            <a:r>
              <a:rPr lang="en-US" sz="2800" i="1" dirty="0" err="1"/>
              <a:t>Spes</a:t>
            </a:r>
            <a:r>
              <a:rPr lang="en-US" sz="2800" i="1" dirty="0"/>
              <a:t> </a:t>
            </a:r>
            <a:r>
              <a:rPr lang="en-US" sz="2800" dirty="0"/>
              <a:t>(Vatican II, 1965</a:t>
            </a:r>
            <a:r>
              <a:rPr lang="en-US" sz="2800" dirty="0" smtClean="0"/>
              <a:t>)</a:t>
            </a:r>
          </a:p>
          <a:p>
            <a:r>
              <a:rPr lang="en-US" sz="2800" i="1" dirty="0" err="1" smtClean="0"/>
              <a:t>Popolorum</a:t>
            </a:r>
            <a:r>
              <a:rPr lang="en-US" sz="2800" i="1" dirty="0" smtClean="0"/>
              <a:t> </a:t>
            </a:r>
            <a:r>
              <a:rPr lang="en-US" sz="2800" i="1" dirty="0" err="1"/>
              <a:t>Progressio</a:t>
            </a:r>
            <a:r>
              <a:rPr lang="en-US" sz="2800" i="1" dirty="0"/>
              <a:t> </a:t>
            </a:r>
            <a:r>
              <a:rPr lang="en-US" sz="2800" dirty="0"/>
              <a:t>(Paul VI, 1967) </a:t>
            </a:r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r="15660"/>
          <a:stretch/>
        </p:blipFill>
        <p:spPr>
          <a:xfrm>
            <a:off x="329733" y="274638"/>
            <a:ext cx="928383" cy="117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5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16" y="274638"/>
            <a:ext cx="6819084" cy="1143000"/>
          </a:xfrm>
        </p:spPr>
        <p:txBody>
          <a:bodyPr/>
          <a:lstStyle/>
          <a:p>
            <a:pPr algn="ctr"/>
            <a:r>
              <a:rPr lang="en-US" dirty="0" smtClean="0"/>
              <a:t>Scope of Catholic </a:t>
            </a:r>
            <a:br>
              <a:rPr lang="en-US" dirty="0" smtClean="0"/>
            </a:br>
            <a:r>
              <a:rPr lang="en-US" dirty="0" smtClean="0"/>
              <a:t>Social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2100" dirty="0"/>
              <a:t>The Compendium of the Social Doctrine of the Catholic Church (published in 2004 and authorized by John Paul II) lists several </a:t>
            </a:r>
            <a:r>
              <a:rPr lang="en-US" sz="2100" dirty="0" smtClean="0"/>
              <a:t>themes of the </a:t>
            </a:r>
            <a:r>
              <a:rPr lang="en-US" sz="2100" dirty="0"/>
              <a:t>Church’s social teaching: </a:t>
            </a:r>
            <a:endParaRPr lang="en-US" sz="2100" dirty="0" smtClean="0"/>
          </a:p>
          <a:p>
            <a:pPr marL="114300" indent="0">
              <a:buNone/>
            </a:pPr>
            <a:endParaRPr lang="en-US" sz="2100" dirty="0" smtClean="0"/>
          </a:p>
          <a:p>
            <a:pPr lvl="1"/>
            <a:r>
              <a:rPr lang="en-US" sz="2100" dirty="0"/>
              <a:t>Marriage and Family</a:t>
            </a:r>
          </a:p>
          <a:p>
            <a:pPr lvl="1"/>
            <a:r>
              <a:rPr lang="en-US" sz="2100" dirty="0" smtClean="0"/>
              <a:t>Human </a:t>
            </a:r>
            <a:r>
              <a:rPr lang="en-US" sz="2100" dirty="0"/>
              <a:t>Work (the dignity of work, right to work, rights of workers, solidarity) </a:t>
            </a:r>
            <a:endParaRPr lang="en-US" sz="2100" dirty="0" smtClean="0"/>
          </a:p>
          <a:p>
            <a:pPr lvl="1"/>
            <a:r>
              <a:rPr lang="en-US" sz="2100" dirty="0"/>
              <a:t>Economic Life (morality and the economy, private initiative and business initiative) </a:t>
            </a:r>
            <a:endParaRPr lang="en-US" sz="2100" dirty="0" smtClean="0"/>
          </a:p>
          <a:p>
            <a:pPr lvl="1"/>
            <a:r>
              <a:rPr lang="en-US" sz="2100" dirty="0"/>
              <a:t>Political Community (authority, democratic system, civil society, interaction with religious communities) </a:t>
            </a:r>
            <a:endParaRPr lang="en-US" sz="2100" dirty="0" smtClean="0"/>
          </a:p>
          <a:p>
            <a:pPr lvl="1"/>
            <a:r>
              <a:rPr lang="en-US" sz="2100" dirty="0"/>
              <a:t>International Community (fundamental rules, organization, cooperation for development</a:t>
            </a:r>
            <a:r>
              <a:rPr lang="en-US" sz="2100" dirty="0" smtClean="0"/>
              <a:t>)</a:t>
            </a:r>
          </a:p>
          <a:p>
            <a:pPr lvl="1"/>
            <a:r>
              <a:rPr lang="en-US" sz="2100" dirty="0" smtClean="0"/>
              <a:t>The Environment </a:t>
            </a:r>
          </a:p>
          <a:p>
            <a:pPr lvl="1"/>
            <a:r>
              <a:rPr lang="en-US" sz="2100" dirty="0"/>
              <a:t>Peace (fruit of justice and </a:t>
            </a:r>
            <a:r>
              <a:rPr lang="en-US" sz="2100" dirty="0" smtClean="0"/>
              <a:t>love; it’s opposite is </a:t>
            </a:r>
            <a:r>
              <a:rPr lang="en-US" sz="2100" dirty="0"/>
              <a:t>war) </a:t>
            </a:r>
            <a:endParaRPr lang="en-US" sz="2100" dirty="0" smtClean="0"/>
          </a:p>
          <a:p>
            <a:pPr marL="114300" indent="0">
              <a:buNone/>
            </a:pPr>
            <a:endParaRPr lang="en-US" sz="2100" dirty="0" smtClean="0"/>
          </a:p>
          <a:p>
            <a:pPr marL="114300" indent="0">
              <a:buNone/>
            </a:pPr>
            <a:r>
              <a:rPr lang="en-US" sz="2100" dirty="0" smtClean="0"/>
              <a:t>We will focus </a:t>
            </a:r>
            <a:r>
              <a:rPr lang="en-US" sz="2100" dirty="0"/>
              <a:t>above all on “economic subjects” which fundamentally involve human work, economic life, the political community as well as culture. </a:t>
            </a:r>
            <a:endParaRPr lang="en-US" sz="21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r="15660"/>
          <a:stretch/>
        </p:blipFill>
        <p:spPr>
          <a:xfrm>
            <a:off x="329733" y="274638"/>
            <a:ext cx="928383" cy="117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53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16" y="274638"/>
            <a:ext cx="6819084" cy="1143000"/>
          </a:xfrm>
        </p:spPr>
        <p:txBody>
          <a:bodyPr/>
          <a:lstStyle/>
          <a:p>
            <a:pPr algn="ctr"/>
            <a:r>
              <a:rPr lang="en-US" dirty="0" smtClean="0"/>
              <a:t>Deeper Anthropological &amp; Biblical Re-Readings of CST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Paul II’s Christological </a:t>
            </a:r>
            <a:r>
              <a:rPr lang="en-US" dirty="0"/>
              <a:t>theological </a:t>
            </a:r>
            <a:r>
              <a:rPr lang="en-US" dirty="0" smtClean="0"/>
              <a:t>anthropology</a:t>
            </a:r>
          </a:p>
          <a:p>
            <a:r>
              <a:rPr lang="en-US" i="1" dirty="0" err="1" smtClean="0"/>
              <a:t>Redemptor</a:t>
            </a:r>
            <a:r>
              <a:rPr lang="en-US" i="1" dirty="0" smtClean="0"/>
              <a:t> </a:t>
            </a:r>
            <a:r>
              <a:rPr lang="en-US" i="1" dirty="0" err="1"/>
              <a:t>Hominis</a:t>
            </a:r>
            <a:r>
              <a:rPr lang="en-US" dirty="0"/>
              <a:t> (1979) as the program for his pontificate and his social teaching. </a:t>
            </a:r>
            <a:endParaRPr lang="en-US" dirty="0" smtClean="0"/>
          </a:p>
          <a:p>
            <a:r>
              <a:rPr lang="en-US" dirty="0" smtClean="0"/>
              <a:t>Antecedents </a:t>
            </a:r>
            <a:r>
              <a:rPr lang="en-US" dirty="0"/>
              <a:t>in </a:t>
            </a:r>
            <a:r>
              <a:rPr lang="en-US" i="1" dirty="0" err="1"/>
              <a:t>Gaudium</a:t>
            </a:r>
            <a:r>
              <a:rPr lang="en-US" i="1" dirty="0"/>
              <a:t> et </a:t>
            </a:r>
            <a:r>
              <a:rPr lang="en-US" i="1" dirty="0" err="1"/>
              <a:t>Spes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Christ fully reveals man to himself and makes his supreme calling clear (GS 22):</a:t>
            </a:r>
          </a:p>
          <a:p>
            <a:pPr lvl="1"/>
            <a:r>
              <a:rPr lang="en-US" dirty="0"/>
              <a:t>Man cannot discover himself except in the sincere gift of self (GS 24)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r="15660"/>
          <a:stretch/>
        </p:blipFill>
        <p:spPr>
          <a:xfrm>
            <a:off x="329733" y="274638"/>
            <a:ext cx="928383" cy="117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0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16" y="274638"/>
            <a:ext cx="6819084" cy="1143000"/>
          </a:xfrm>
        </p:spPr>
        <p:txBody>
          <a:bodyPr/>
          <a:lstStyle/>
          <a:p>
            <a:pPr algn="ctr"/>
            <a:r>
              <a:rPr lang="en-US" dirty="0" smtClean="0"/>
              <a:t>Deeper Anthropological &amp; Biblical Re-Readings of CST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this theological anthropology </a:t>
            </a:r>
            <a:r>
              <a:rPr lang="en-US" dirty="0"/>
              <a:t>to other areas of his </a:t>
            </a:r>
            <a:r>
              <a:rPr lang="en-US" dirty="0" smtClean="0"/>
              <a:t>pontificate</a:t>
            </a:r>
          </a:p>
          <a:p>
            <a:pPr lvl="1"/>
            <a:r>
              <a:rPr lang="en-US" dirty="0" smtClean="0"/>
              <a:t>Human Sexuality</a:t>
            </a:r>
          </a:p>
          <a:p>
            <a:pPr lvl="1"/>
            <a:r>
              <a:rPr lang="en-US" dirty="0" smtClean="0"/>
              <a:t>God’s Mercy</a:t>
            </a:r>
          </a:p>
          <a:p>
            <a:pPr lvl="1"/>
            <a:r>
              <a:rPr lang="en-US" dirty="0" smtClean="0"/>
              <a:t>Dignity of Women</a:t>
            </a:r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Moral Theology</a:t>
            </a:r>
          </a:p>
          <a:p>
            <a:pPr lvl="1"/>
            <a:r>
              <a:rPr lang="en-US" dirty="0" smtClean="0"/>
              <a:t>Faith and Reason</a:t>
            </a:r>
          </a:p>
          <a:p>
            <a:pPr lvl="1"/>
            <a:r>
              <a:rPr lang="en-US" dirty="0" smtClean="0"/>
              <a:t>Protection of Human Life</a:t>
            </a:r>
          </a:p>
          <a:p>
            <a:pPr lvl="1"/>
            <a:r>
              <a:rPr lang="en-US" dirty="0" smtClean="0"/>
              <a:t>Ecumenism</a:t>
            </a:r>
          </a:p>
          <a:p>
            <a:pPr lvl="1"/>
            <a:r>
              <a:rPr lang="en-US" dirty="0" smtClean="0"/>
              <a:t>Art</a:t>
            </a:r>
          </a:p>
          <a:p>
            <a:pPr lvl="1"/>
            <a:r>
              <a:rPr lang="en-US" dirty="0" smtClean="0"/>
              <a:t>Priestly Formation and Priestly Life</a:t>
            </a:r>
          </a:p>
          <a:p>
            <a:pPr lvl="1"/>
            <a:r>
              <a:rPr lang="en-US" dirty="0" smtClean="0"/>
              <a:t>Human Suffering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r="15660"/>
          <a:stretch/>
        </p:blipFill>
        <p:spPr>
          <a:xfrm>
            <a:off x="329733" y="274638"/>
            <a:ext cx="928383" cy="117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5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16" y="274638"/>
            <a:ext cx="6819084" cy="1143000"/>
          </a:xfrm>
        </p:spPr>
        <p:txBody>
          <a:bodyPr/>
          <a:lstStyle/>
          <a:p>
            <a:pPr algn="ctr"/>
            <a:r>
              <a:rPr lang="en-US" dirty="0" smtClean="0"/>
              <a:t>Deeper Anthropological &amp; Biblical Re-Readings of CST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this theological anthropology within </a:t>
            </a:r>
            <a:r>
              <a:rPr lang="en-US" dirty="0"/>
              <a:t>his three major social encyclicals. </a:t>
            </a:r>
            <a:endParaRPr lang="en-US" dirty="0" smtClean="0"/>
          </a:p>
          <a:p>
            <a:pPr lvl="1"/>
            <a:r>
              <a:rPr lang="en-US" dirty="0" err="1"/>
              <a:t>Laborem</a:t>
            </a:r>
            <a:r>
              <a:rPr lang="en-US" dirty="0"/>
              <a:t> </a:t>
            </a:r>
            <a:r>
              <a:rPr lang="en-US" dirty="0" err="1"/>
              <a:t>Exercens</a:t>
            </a:r>
            <a:r>
              <a:rPr lang="en-US" dirty="0"/>
              <a:t> (1981)</a:t>
            </a:r>
          </a:p>
          <a:p>
            <a:pPr lvl="1"/>
            <a:r>
              <a:rPr lang="en-US" dirty="0" err="1"/>
              <a:t>Sollicitudo</a:t>
            </a:r>
            <a:r>
              <a:rPr lang="en-US" dirty="0"/>
              <a:t> </a:t>
            </a:r>
            <a:r>
              <a:rPr lang="en-US" dirty="0" err="1"/>
              <a:t>Rei</a:t>
            </a:r>
            <a:r>
              <a:rPr lang="en-US" dirty="0"/>
              <a:t> </a:t>
            </a:r>
            <a:r>
              <a:rPr lang="en-US" dirty="0" err="1"/>
              <a:t>Socialis</a:t>
            </a:r>
            <a:r>
              <a:rPr lang="en-US" dirty="0"/>
              <a:t> (1987) </a:t>
            </a:r>
          </a:p>
          <a:p>
            <a:pPr lvl="1"/>
            <a:r>
              <a:rPr lang="en-US" dirty="0" err="1"/>
              <a:t>Centesimus</a:t>
            </a:r>
            <a:r>
              <a:rPr lang="en-US" dirty="0"/>
              <a:t> </a:t>
            </a:r>
            <a:r>
              <a:rPr lang="en-US" dirty="0" err="1"/>
              <a:t>Annus</a:t>
            </a:r>
            <a:r>
              <a:rPr lang="en-US" dirty="0"/>
              <a:t> (1991) </a:t>
            </a:r>
          </a:p>
          <a:p>
            <a:r>
              <a:rPr lang="en-US" dirty="0" smtClean="0"/>
              <a:t>The Compendium shows how Pope </a:t>
            </a:r>
            <a:r>
              <a:rPr lang="en-US" dirty="0"/>
              <a:t>John Paul II provided the theological-moral nature for the Church’s social </a:t>
            </a:r>
            <a:r>
              <a:rPr lang="en-US" dirty="0" smtClean="0"/>
              <a:t>teaching. </a:t>
            </a:r>
          </a:p>
          <a:p>
            <a:pPr lvl="1"/>
            <a:r>
              <a:rPr lang="en-US" dirty="0" smtClean="0"/>
              <a:t>His social teaching did not sound like mere public policy announcements</a:t>
            </a:r>
          </a:p>
          <a:p>
            <a:pPr lvl="1"/>
            <a:r>
              <a:rPr lang="en-US" dirty="0" smtClean="0"/>
              <a:t>Rather it seemed very much like an application of the Gospel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r="15660"/>
          <a:stretch/>
        </p:blipFill>
        <p:spPr>
          <a:xfrm>
            <a:off x="329733" y="274638"/>
            <a:ext cx="928383" cy="117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4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16" y="274638"/>
            <a:ext cx="6819084" cy="1143000"/>
          </a:xfrm>
        </p:spPr>
        <p:txBody>
          <a:bodyPr/>
          <a:lstStyle/>
          <a:p>
            <a:pPr algn="ctr"/>
            <a:r>
              <a:rPr lang="en-US" dirty="0" smtClean="0"/>
              <a:t>John Paul II’s </a:t>
            </a:r>
            <a:br>
              <a:rPr lang="en-US" dirty="0" smtClean="0"/>
            </a:br>
            <a:r>
              <a:rPr lang="en-US" dirty="0" smtClean="0"/>
              <a:t>Three Social Encyclicals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Laborem</a:t>
            </a:r>
            <a:r>
              <a:rPr lang="en-US" sz="2800" dirty="0" smtClean="0"/>
              <a:t> </a:t>
            </a:r>
            <a:r>
              <a:rPr lang="en-US" sz="2800" dirty="0" err="1" smtClean="0"/>
              <a:t>Exercens</a:t>
            </a:r>
            <a:r>
              <a:rPr lang="en-US" sz="2800" dirty="0" smtClean="0"/>
              <a:t> (1981)</a:t>
            </a:r>
          </a:p>
          <a:p>
            <a:r>
              <a:rPr lang="en-US" sz="2800" dirty="0" err="1"/>
              <a:t>Sollicitudo</a:t>
            </a:r>
            <a:r>
              <a:rPr lang="en-US" sz="2800" dirty="0"/>
              <a:t> </a:t>
            </a:r>
            <a:r>
              <a:rPr lang="en-US" sz="2800" dirty="0" err="1"/>
              <a:t>Rei</a:t>
            </a:r>
            <a:r>
              <a:rPr lang="en-US" sz="2800" dirty="0"/>
              <a:t> </a:t>
            </a:r>
            <a:r>
              <a:rPr lang="en-US" sz="2800" dirty="0" err="1" smtClean="0"/>
              <a:t>Socialis</a:t>
            </a:r>
            <a:r>
              <a:rPr lang="en-US" sz="2800" dirty="0" smtClean="0"/>
              <a:t> </a:t>
            </a:r>
            <a:r>
              <a:rPr lang="en-US" sz="2800" dirty="0"/>
              <a:t>(1987) </a:t>
            </a:r>
            <a:endParaRPr lang="en-US" sz="2800" dirty="0" smtClean="0"/>
          </a:p>
          <a:p>
            <a:r>
              <a:rPr lang="en-US" sz="2800" dirty="0" err="1"/>
              <a:t>Centesimus</a:t>
            </a:r>
            <a:r>
              <a:rPr lang="en-US" sz="2800" dirty="0"/>
              <a:t> </a:t>
            </a:r>
            <a:r>
              <a:rPr lang="en-US" sz="2800" dirty="0" err="1"/>
              <a:t>Annus</a:t>
            </a:r>
            <a:r>
              <a:rPr lang="en-US" sz="2800" dirty="0"/>
              <a:t> (1991) 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r="15660"/>
          <a:stretch/>
        </p:blipFill>
        <p:spPr>
          <a:xfrm>
            <a:off x="329733" y="274638"/>
            <a:ext cx="928383" cy="1173161"/>
          </a:xfrm>
          <a:prstGeom prst="rect">
            <a:avLst/>
          </a:prstGeom>
        </p:spPr>
      </p:pic>
      <p:pic>
        <p:nvPicPr>
          <p:cNvPr id="4" name="Picture 3" descr="DO69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00400"/>
            <a:ext cx="2514600" cy="3581400"/>
          </a:xfrm>
          <a:prstGeom prst="rect">
            <a:avLst/>
          </a:prstGeom>
        </p:spPr>
      </p:pic>
      <p:pic>
        <p:nvPicPr>
          <p:cNvPr id="5" name="Picture 4" descr="41276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162" y="3200400"/>
            <a:ext cx="2552700" cy="3582737"/>
          </a:xfrm>
          <a:prstGeom prst="rect">
            <a:avLst/>
          </a:prstGeom>
        </p:spPr>
      </p:pic>
      <p:pic>
        <p:nvPicPr>
          <p:cNvPr id="6" name="Picture 5" descr="41KJ+1nn+1L._SL500_AA300_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0" r="16465"/>
          <a:stretch/>
        </p:blipFill>
        <p:spPr>
          <a:xfrm>
            <a:off x="5925471" y="3200400"/>
            <a:ext cx="2382917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45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16" y="274638"/>
            <a:ext cx="6819084" cy="1143000"/>
          </a:xfrm>
        </p:spPr>
        <p:txBody>
          <a:bodyPr/>
          <a:lstStyle/>
          <a:p>
            <a:pPr algn="ctr"/>
            <a:r>
              <a:rPr lang="en-US" dirty="0" err="1" smtClean="0"/>
              <a:t>Laborem</a:t>
            </a:r>
            <a:r>
              <a:rPr lang="en-US" dirty="0" smtClean="0"/>
              <a:t> </a:t>
            </a:r>
            <a:r>
              <a:rPr lang="en-US" dirty="0" err="1" smtClean="0"/>
              <a:t>Exercens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Background </a:t>
            </a:r>
            <a:endParaRPr lang="en-US" sz="2800" dirty="0" smtClean="0"/>
          </a:p>
          <a:p>
            <a:r>
              <a:rPr lang="en-US" sz="2800" dirty="0"/>
              <a:t>Summary of Core Teachings </a:t>
            </a:r>
            <a:endParaRPr lang="en-US" sz="2800" dirty="0" smtClean="0"/>
          </a:p>
          <a:p>
            <a:pPr lvl="1"/>
            <a:r>
              <a:rPr lang="en-US" sz="2800" dirty="0" smtClean="0"/>
              <a:t>Work </a:t>
            </a:r>
            <a:r>
              <a:rPr lang="en-US" sz="2800" dirty="0"/>
              <a:t>is a fundamental dimension of man’s life on </a:t>
            </a:r>
            <a:r>
              <a:rPr lang="en-US" sz="2800" dirty="0" smtClean="0"/>
              <a:t>earth</a:t>
            </a:r>
          </a:p>
          <a:p>
            <a:pPr lvl="1"/>
            <a:r>
              <a:rPr lang="en-US" sz="2800" dirty="0"/>
              <a:t>The primary basis for the value of work is man himself </a:t>
            </a:r>
            <a:endParaRPr lang="en-US" sz="2800" dirty="0" smtClean="0"/>
          </a:p>
          <a:p>
            <a:pPr lvl="1"/>
            <a:r>
              <a:rPr lang="en-US" sz="2800" dirty="0"/>
              <a:t>Jesus, the way of the Church, who fully reveals man to himself, reveals the fundamental redemptive meaning of human work. </a:t>
            </a:r>
            <a:endParaRPr lang="en-US" sz="2800" dirty="0" smtClean="0"/>
          </a:p>
          <a:p>
            <a:pPr lvl="1"/>
            <a:r>
              <a:rPr lang="en-US" sz="2800" dirty="0"/>
              <a:t>Men and women cannot be treated as </a:t>
            </a:r>
            <a:r>
              <a:rPr lang="en-US" sz="2800" dirty="0" err="1" smtClean="0"/>
              <a:t>mechandise</a:t>
            </a:r>
            <a:r>
              <a:rPr lang="en-US" sz="2800" dirty="0" smtClean="0"/>
              <a:t> </a:t>
            </a:r>
            <a:r>
              <a:rPr lang="en-US" sz="2800" dirty="0" err="1" smtClean="0"/>
              <a:t>or“</a:t>
            </a:r>
            <a:r>
              <a:rPr lang="en-US" sz="2800" dirty="0" err="1"/>
              <a:t>objects</a:t>
            </a:r>
            <a:r>
              <a:rPr lang="en-US" sz="2800" dirty="0"/>
              <a:t>” but </a:t>
            </a:r>
            <a:r>
              <a:rPr lang="en-US" sz="2800" dirty="0" smtClean="0"/>
              <a:t>are “</a:t>
            </a:r>
            <a:r>
              <a:rPr lang="en-US" sz="2800" dirty="0"/>
              <a:t>subjects” at the work place. Otherwise their work becomes alienating. </a:t>
            </a:r>
            <a:r>
              <a:rPr lang="en-US" sz="2800" dirty="0" smtClean="0"/>
              <a:t>The Primacy </a:t>
            </a:r>
            <a:r>
              <a:rPr lang="en-US" sz="2800" dirty="0"/>
              <a:t>of labor over </a:t>
            </a:r>
            <a:r>
              <a:rPr lang="en-US" sz="2800" dirty="0" smtClean="0"/>
              <a:t>capital.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r="15660"/>
          <a:stretch/>
        </p:blipFill>
        <p:spPr>
          <a:xfrm>
            <a:off x="329733" y="274638"/>
            <a:ext cx="928383" cy="117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6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16" y="274638"/>
            <a:ext cx="6819084" cy="1143000"/>
          </a:xfrm>
        </p:spPr>
        <p:txBody>
          <a:bodyPr/>
          <a:lstStyle/>
          <a:p>
            <a:pPr algn="ctr"/>
            <a:r>
              <a:rPr lang="en-US" sz="4800" dirty="0" err="1"/>
              <a:t>Sollicitudo</a:t>
            </a:r>
            <a:r>
              <a:rPr lang="en-US" sz="4800" dirty="0"/>
              <a:t> </a:t>
            </a:r>
            <a:r>
              <a:rPr lang="en-US" sz="4800" dirty="0" err="1"/>
              <a:t>Rei</a:t>
            </a:r>
            <a:r>
              <a:rPr lang="en-US" sz="4800" dirty="0"/>
              <a:t> </a:t>
            </a:r>
            <a:r>
              <a:rPr lang="en-US" sz="4800" dirty="0" err="1"/>
              <a:t>Socialis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/>
              <a:t>Background </a:t>
            </a:r>
            <a:endParaRPr lang="en-US" sz="3100" dirty="0" smtClean="0"/>
          </a:p>
          <a:p>
            <a:r>
              <a:rPr lang="en-US" sz="3100" dirty="0"/>
              <a:t>Summary of Core Teachings </a:t>
            </a:r>
            <a:endParaRPr lang="en-US" sz="3100" dirty="0" smtClean="0"/>
          </a:p>
          <a:p>
            <a:pPr lvl="1"/>
            <a:r>
              <a:rPr lang="en-US" sz="3100" dirty="0"/>
              <a:t>Expansion of the “subjectivity” of work, found in </a:t>
            </a:r>
            <a:r>
              <a:rPr lang="en-US" sz="3100" i="1" dirty="0" err="1"/>
              <a:t>Laborem</a:t>
            </a:r>
            <a:r>
              <a:rPr lang="en-US" sz="3100" i="1" dirty="0"/>
              <a:t> </a:t>
            </a:r>
            <a:r>
              <a:rPr lang="en-US" sz="3100" i="1" dirty="0" err="1"/>
              <a:t>exercens</a:t>
            </a:r>
            <a:r>
              <a:rPr lang="en-US" sz="3100" dirty="0"/>
              <a:t>, to all citizens and members of organizations </a:t>
            </a:r>
            <a:endParaRPr lang="en-US" sz="3100" dirty="0" smtClean="0"/>
          </a:p>
          <a:p>
            <a:pPr lvl="1"/>
            <a:r>
              <a:rPr lang="en-US" sz="3100" dirty="0"/>
              <a:t>Globalization, unrestricted by ethical principles, will wreak havoc on third world peoples. </a:t>
            </a:r>
            <a:endParaRPr lang="en-US" sz="3100" dirty="0" smtClean="0"/>
          </a:p>
          <a:p>
            <a:pPr lvl="1"/>
            <a:r>
              <a:rPr lang="en-US" sz="3100" dirty="0" smtClean="0"/>
              <a:t>A </a:t>
            </a:r>
            <a:r>
              <a:rPr lang="en-US" sz="3100" dirty="0"/>
              <a:t>theologically grounded theory of human development that takes economics seriously but emphasizes the primary of the </a:t>
            </a:r>
            <a:r>
              <a:rPr lang="en-US" sz="3100" dirty="0" smtClean="0"/>
              <a:t>spiritual.</a:t>
            </a:r>
          </a:p>
          <a:p>
            <a:pPr lvl="1"/>
            <a:r>
              <a:rPr lang="en-US" sz="3100" dirty="0" smtClean="0"/>
              <a:t>Conversion</a:t>
            </a:r>
            <a:r>
              <a:rPr lang="en-US" sz="3100" dirty="0"/>
              <a:t>, particularly on the part of the powerful, is needed. </a:t>
            </a:r>
            <a:endParaRPr lang="en-US" sz="3100" dirty="0" smtClean="0"/>
          </a:p>
          <a:p>
            <a:pPr lvl="1"/>
            <a:r>
              <a:rPr lang="en-US" sz="3100" dirty="0"/>
              <a:t>Conversion is also necessary on the part of </a:t>
            </a:r>
            <a:r>
              <a:rPr lang="en-US" sz="3100" dirty="0" smtClean="0"/>
              <a:t>developing countries</a:t>
            </a:r>
            <a:r>
              <a:rPr lang="en-US" sz="3100" dirty="0"/>
              <a:t>, to eliminate corruption, dictatorial and authoritarian forms of government. </a:t>
            </a:r>
            <a:endParaRPr lang="en-US" sz="31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papa_woy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r="15660"/>
          <a:stretch/>
        </p:blipFill>
        <p:spPr>
          <a:xfrm>
            <a:off x="329733" y="274638"/>
            <a:ext cx="928383" cy="117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257</TotalTime>
  <Words>897</Words>
  <Application>Microsoft Macintosh PowerPoint</Application>
  <PresentationFormat>On-screen Show (4:3)</PresentationFormat>
  <Paragraphs>177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The Social Teaching of St. John Paul II</vt:lpstr>
      <vt:lpstr>Preceding History</vt:lpstr>
      <vt:lpstr>Scope of Catholic  Social Teaching</vt:lpstr>
      <vt:lpstr>Deeper Anthropological &amp; Biblical Re-Readings of CST</vt:lpstr>
      <vt:lpstr>Deeper Anthropological &amp; Biblical Re-Readings of CST</vt:lpstr>
      <vt:lpstr>Deeper Anthropological &amp; Biblical Re-Readings of CST</vt:lpstr>
      <vt:lpstr>John Paul II’s  Three Social Encyclicals</vt:lpstr>
      <vt:lpstr>Laborem Exercens</vt:lpstr>
      <vt:lpstr>Sollicitudo Rei Socialis</vt:lpstr>
      <vt:lpstr>Centesimus Annus</vt:lpstr>
      <vt:lpstr>Centesimus Annus</vt:lpstr>
      <vt:lpstr>Further Reading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Social Teaching of St. John Paul II</dc:title>
  <dc:creator>Fr. Roger J. Landry</dc:creator>
  <cp:lastModifiedBy>Fr. Roger J. Landry</cp:lastModifiedBy>
  <cp:revision>12</cp:revision>
  <dcterms:created xsi:type="dcterms:W3CDTF">2017-06-22T15:12:40Z</dcterms:created>
  <dcterms:modified xsi:type="dcterms:W3CDTF">2018-06-19T16:25:51Z</dcterms:modified>
</cp:coreProperties>
</file>