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3" r:id="rId5"/>
    <p:sldId id="284" r:id="rId6"/>
    <p:sldId id="289" r:id="rId7"/>
    <p:sldId id="290" r:id="rId8"/>
    <p:sldId id="291" r:id="rId9"/>
    <p:sldId id="292" r:id="rId10"/>
    <p:sldId id="293" r:id="rId11"/>
    <p:sldId id="285" r:id="rId12"/>
    <p:sldId id="286" r:id="rId13"/>
    <p:sldId id="287" r:id="rId14"/>
    <p:sldId id="288"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6/20/18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 </a:t>
            </a:r>
            <a:r>
              <a:rPr lang="en-US" dirty="0" smtClean="0"/>
              <a:t/>
            </a:r>
            <a:br>
              <a:rPr lang="en-US" dirty="0" smtClean="0"/>
            </a:br>
            <a:r>
              <a:rPr lang="en-US" dirty="0" smtClean="0"/>
              <a:t>How </a:t>
            </a:r>
            <a:r>
              <a:rPr lang="en-US" dirty="0"/>
              <a:t>the Holy See Engages the Discussion and Work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pic>
        <p:nvPicPr>
          <p:cNvPr id="8" name="Picture 7"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creen Shot 2018-06-20 at 6.39.11 AM.png"/>
          <p:cNvPicPr>
            <a:picLocks noChangeAspect="1"/>
          </p:cNvPicPr>
          <p:nvPr/>
        </p:nvPicPr>
        <p:blipFill rotWithShape="1">
          <a:blip r:embed="rId3" cstate="print">
            <a:extLst>
              <a:ext uri="{28A0092B-C50C-407E-A947-70E740481C1C}">
                <a14:useLocalDpi xmlns:a14="http://schemas.microsoft.com/office/drawing/2010/main" val="0"/>
              </a:ext>
            </a:extLst>
          </a:blip>
          <a:srcRect l="52" b="9956"/>
          <a:stretch/>
        </p:blipFill>
        <p:spPr>
          <a:xfrm>
            <a:off x="0" y="0"/>
            <a:ext cx="9144000" cy="5907392"/>
          </a:xfrm>
          <a:prstGeom prst="rect">
            <a:avLst/>
          </a:prstGeom>
        </p:spPr>
      </p:pic>
      <p:sp>
        <p:nvSpPr>
          <p:cNvPr id="9" name="TextBox 8"/>
          <p:cNvSpPr txBox="1"/>
          <p:nvPr/>
        </p:nvSpPr>
        <p:spPr>
          <a:xfrm>
            <a:off x="-1" y="5932355"/>
            <a:ext cx="9144001" cy="584776"/>
          </a:xfrm>
          <a:prstGeom prst="rect">
            <a:avLst/>
          </a:prstGeom>
          <a:noFill/>
        </p:spPr>
        <p:txBody>
          <a:bodyPr wrap="square" rtlCol="0">
            <a:spAutoFit/>
          </a:bodyPr>
          <a:lstStyle/>
          <a:p>
            <a:pPr algn="ctr"/>
            <a:r>
              <a:rPr lang="en-US" sz="3200" dirty="0" smtClean="0"/>
              <a:t>The Church and International Diplomacy</a:t>
            </a:r>
            <a:endParaRPr lang="en-US" sz="3200" dirty="0"/>
          </a:p>
        </p:txBody>
      </p:sp>
      <p:sp>
        <p:nvSpPr>
          <p:cNvPr id="10" name="TextBox 9"/>
          <p:cNvSpPr txBox="1"/>
          <p:nvPr/>
        </p:nvSpPr>
        <p:spPr>
          <a:xfrm>
            <a:off x="274980" y="6474898"/>
            <a:ext cx="8869020" cy="369332"/>
          </a:xfrm>
          <a:prstGeom prst="rect">
            <a:avLst/>
          </a:prstGeom>
          <a:noFill/>
        </p:spPr>
        <p:txBody>
          <a:bodyPr wrap="square" rtlCol="0">
            <a:spAutoFit/>
          </a:bodyPr>
          <a:lstStyle/>
          <a:p>
            <a:pPr algn="ctr"/>
            <a:r>
              <a:rPr lang="en-US" dirty="0" smtClean="0"/>
              <a:t>Fr. Roger J. Landry • Acton University • June 20, 2018</a:t>
            </a:r>
            <a:endParaRPr lang="en-US" dirty="0"/>
          </a:p>
        </p:txBody>
      </p:sp>
    </p:spTree>
    <p:extLst>
      <p:ext uri="{BB962C8B-B14F-4D97-AF65-F5344CB8AC3E}">
        <p14:creationId xmlns:p14="http://schemas.microsoft.com/office/powerpoint/2010/main" val="116746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Survey of the Holy See’s Diplomatic Profile</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a:t>The Vatican City State participates in various International and Intergovernmental Organizations, including</a:t>
            </a:r>
            <a:r>
              <a:rPr lang="en-US" dirty="0"/>
              <a:t> </a:t>
            </a:r>
            <a:r>
              <a:rPr lang="en-US" dirty="0" smtClean="0"/>
              <a:t>:</a:t>
            </a:r>
          </a:p>
          <a:p>
            <a:pPr lvl="1"/>
            <a:r>
              <a:rPr lang="en-US" dirty="0"/>
              <a:t>UPU, Universal Postal Union, Bern, </a:t>
            </a:r>
            <a:r>
              <a:rPr lang="en-US" i="1" dirty="0"/>
              <a:t>Member</a:t>
            </a:r>
            <a:endParaRPr lang="en-US" dirty="0"/>
          </a:p>
          <a:p>
            <a:pPr lvl="1"/>
            <a:r>
              <a:rPr lang="en-US" dirty="0"/>
              <a:t>ITU, International Telecommunication Union, Geneva, </a:t>
            </a:r>
            <a:r>
              <a:rPr lang="en-US" i="1" dirty="0"/>
              <a:t>Member</a:t>
            </a:r>
            <a:endParaRPr lang="en-US" dirty="0"/>
          </a:p>
          <a:p>
            <a:pPr lvl="1"/>
            <a:r>
              <a:rPr lang="en-US" dirty="0"/>
              <a:t>IGC, International Grains Council, London, </a:t>
            </a:r>
            <a:r>
              <a:rPr lang="en-US" i="1" dirty="0"/>
              <a:t>Member</a:t>
            </a:r>
            <a:endParaRPr lang="en-US" dirty="0"/>
          </a:p>
          <a:p>
            <a:pPr lvl="1"/>
            <a:r>
              <a:rPr lang="en-US" dirty="0"/>
              <a:t>ITSO, International Telecommunications Satellite Organization, Washington D.C., </a:t>
            </a:r>
            <a:r>
              <a:rPr lang="en-US" i="1" dirty="0"/>
              <a:t>Member</a:t>
            </a:r>
            <a:endParaRPr lang="en-US" dirty="0"/>
          </a:p>
          <a:p>
            <a:pPr lvl="1"/>
            <a:r>
              <a:rPr lang="en-US" dirty="0"/>
              <a:t>EUTELSAT IGO, European Telecommunication Satellite Organization, Paris, </a:t>
            </a:r>
            <a:r>
              <a:rPr lang="en-US" i="1" dirty="0"/>
              <a:t>Member</a:t>
            </a:r>
            <a:endParaRPr lang="en-US" dirty="0"/>
          </a:p>
          <a:p>
            <a:pPr lvl="1"/>
            <a:r>
              <a:rPr lang="en-US" dirty="0"/>
              <a:t>CEPTE, European Conference of Postal and Telecommunications, Copenhagen, </a:t>
            </a:r>
            <a:r>
              <a:rPr lang="en-US" i="1" dirty="0"/>
              <a:t>Member</a:t>
            </a:r>
            <a:endParaRPr lang="en-US" dirty="0"/>
          </a:p>
          <a:p>
            <a:pPr lvl="1"/>
            <a:r>
              <a:rPr lang="en-US" dirty="0"/>
              <a:t>IISA, International Institute of Administrative Sciences, Brussels, </a:t>
            </a:r>
            <a:r>
              <a:rPr lang="en-US" i="1" dirty="0"/>
              <a:t>Member</a:t>
            </a:r>
            <a:r>
              <a:rPr lang="en-US" dirty="0"/>
              <a:t> </a:t>
            </a:r>
          </a:p>
        </p:txBody>
      </p:sp>
    </p:spTree>
    <p:extLst>
      <p:ext uri="{BB962C8B-B14F-4D97-AF65-F5344CB8AC3E}">
        <p14:creationId xmlns:p14="http://schemas.microsoft.com/office/powerpoint/2010/main" val="244363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The Holy See’s Goals of Engagement</a:t>
            </a:r>
            <a:endParaRPr lang="en-US" sz="3200" dirty="0"/>
          </a:p>
        </p:txBody>
      </p:sp>
      <p:sp>
        <p:nvSpPr>
          <p:cNvPr id="3" name="Content Placeholder 2"/>
          <p:cNvSpPr>
            <a:spLocks noGrp="1"/>
          </p:cNvSpPr>
          <p:nvPr>
            <p:ph idx="1"/>
          </p:nvPr>
        </p:nvSpPr>
        <p:spPr/>
        <p:txBody>
          <a:bodyPr>
            <a:normAutofit/>
          </a:bodyPr>
          <a:lstStyle/>
          <a:p>
            <a:r>
              <a:rPr lang="en-US" dirty="0" smtClean="0"/>
              <a:t>Not concerned principally with what most States are, e.g., borders, economic benefits, military security.</a:t>
            </a:r>
          </a:p>
          <a:p>
            <a:r>
              <a:rPr lang="en-US" dirty="0"/>
              <a:t>A</a:t>
            </a:r>
            <a:r>
              <a:rPr lang="en-US" dirty="0" smtClean="0"/>
              <a:t>rticulating </a:t>
            </a:r>
            <a:r>
              <a:rPr lang="en-US" dirty="0"/>
              <a:t>the ethical principles that ought to underpin the social and political </a:t>
            </a:r>
            <a:r>
              <a:rPr lang="en-US" dirty="0" smtClean="0"/>
              <a:t>order </a:t>
            </a:r>
            <a:r>
              <a:rPr lang="en-US" dirty="0"/>
              <a:t>on the basis of universally applicable principles that are as real as</a:t>
            </a:r>
            <a:r>
              <a:rPr lang="en-US" i="1" dirty="0"/>
              <a:t> </a:t>
            </a:r>
            <a:r>
              <a:rPr lang="en-US" dirty="0"/>
              <a:t>the physical elements of the natural </a:t>
            </a:r>
            <a:r>
              <a:rPr lang="en-US" dirty="0" smtClean="0"/>
              <a:t>environment. </a:t>
            </a:r>
          </a:p>
        </p:txBody>
      </p:sp>
    </p:spTree>
    <p:extLst>
      <p:ext uri="{BB962C8B-B14F-4D97-AF65-F5344CB8AC3E}">
        <p14:creationId xmlns:p14="http://schemas.microsoft.com/office/powerpoint/2010/main" val="278780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The Holy See at the United Nations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Initial Concerns</a:t>
            </a:r>
          </a:p>
          <a:p>
            <a:r>
              <a:rPr lang="en-US" dirty="0" smtClean="0"/>
              <a:t>Overlap of four UN Pillars with Catholic Social Teaching</a:t>
            </a:r>
          </a:p>
          <a:p>
            <a:r>
              <a:rPr lang="en-US" dirty="0" smtClean="0"/>
              <a:t>Observer Status</a:t>
            </a:r>
          </a:p>
          <a:p>
            <a:r>
              <a:rPr lang="en-US" dirty="0" smtClean="0"/>
              <a:t>Papal Visits to the UN</a:t>
            </a:r>
          </a:p>
          <a:p>
            <a:pPr lvl="1"/>
            <a:r>
              <a:rPr lang="en-US" dirty="0" smtClean="0"/>
              <a:t>Need for the Institution</a:t>
            </a:r>
          </a:p>
          <a:p>
            <a:pPr lvl="1"/>
            <a:r>
              <a:rPr lang="en-US" dirty="0" smtClean="0"/>
              <a:t>Need for Reform of the Institution</a:t>
            </a:r>
          </a:p>
          <a:p>
            <a:r>
              <a:rPr lang="en-US" dirty="0" smtClean="0"/>
              <a:t>“Catholicity” of the UN</a:t>
            </a:r>
            <a:endParaRPr lang="en-US" dirty="0" smtClean="0"/>
          </a:p>
          <a:p>
            <a:endParaRPr lang="en-US" dirty="0" smtClean="0"/>
          </a:p>
        </p:txBody>
      </p:sp>
    </p:spTree>
    <p:extLst>
      <p:ext uri="{BB962C8B-B14F-4D97-AF65-F5344CB8AC3E}">
        <p14:creationId xmlns:p14="http://schemas.microsoft.com/office/powerpoint/2010/main" val="363153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Perennial and Present Priorities of </a:t>
            </a:r>
            <a:br>
              <a:rPr lang="en-US" sz="3200" dirty="0" smtClean="0"/>
            </a:br>
            <a:r>
              <a:rPr lang="en-US" sz="3200" dirty="0" smtClean="0"/>
              <a:t>Holy See Diplomacy</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Peace</a:t>
            </a:r>
          </a:p>
          <a:p>
            <a:r>
              <a:rPr lang="en-US" dirty="0" smtClean="0"/>
              <a:t>Freedom, especially religious freedom and freedom of conscience</a:t>
            </a:r>
          </a:p>
          <a:p>
            <a:r>
              <a:rPr lang="en-US" dirty="0" smtClean="0"/>
              <a:t>Fundamental human rights</a:t>
            </a:r>
          </a:p>
          <a:p>
            <a:r>
              <a:rPr lang="en-US" dirty="0" smtClean="0"/>
              <a:t>Intercultural dialogue</a:t>
            </a:r>
          </a:p>
          <a:p>
            <a:r>
              <a:rPr lang="en-US" dirty="0" smtClean="0"/>
              <a:t>Support for democratic institutions</a:t>
            </a:r>
          </a:p>
          <a:p>
            <a:r>
              <a:rPr lang="en-US" dirty="0" smtClean="0"/>
              <a:t>Development and seeking to lift the </a:t>
            </a:r>
            <a:r>
              <a:rPr lang="en-US" dirty="0" smtClean="0"/>
              <a:t>poor out of poverty. </a:t>
            </a:r>
            <a:endParaRPr lang="en-US" dirty="0" smtClean="0"/>
          </a:p>
          <a:p>
            <a:r>
              <a:rPr lang="en-US" dirty="0" smtClean="0"/>
              <a:t>Care for migrants and </a:t>
            </a:r>
            <a:r>
              <a:rPr lang="en-US" dirty="0" err="1" smtClean="0"/>
              <a:t>mefugees</a:t>
            </a:r>
            <a:endParaRPr lang="en-US" dirty="0" smtClean="0"/>
          </a:p>
          <a:p>
            <a:r>
              <a:rPr lang="en-US" dirty="0" smtClean="0"/>
              <a:t>Care for our common </a:t>
            </a:r>
            <a:r>
              <a:rPr lang="en-US" dirty="0"/>
              <a:t>h</a:t>
            </a:r>
            <a:r>
              <a:rPr lang="en-US" dirty="0" smtClean="0"/>
              <a:t>ome</a:t>
            </a:r>
          </a:p>
          <a:p>
            <a:endParaRPr lang="en-US" dirty="0" smtClean="0"/>
          </a:p>
          <a:p>
            <a:endParaRPr lang="en-US" dirty="0" smtClean="0"/>
          </a:p>
        </p:txBody>
      </p:sp>
    </p:spTree>
    <p:extLst>
      <p:ext uri="{BB962C8B-B14F-4D97-AF65-F5344CB8AC3E}">
        <p14:creationId xmlns:p14="http://schemas.microsoft.com/office/powerpoint/2010/main" val="37607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The Social Content of the Kerygma</a:t>
            </a:r>
            <a:endParaRPr lang="en-US" sz="3200" dirty="0"/>
          </a:p>
        </p:txBody>
      </p:sp>
      <p:sp>
        <p:nvSpPr>
          <p:cNvPr id="3" name="Content Placeholder 2"/>
          <p:cNvSpPr>
            <a:spLocks noGrp="1"/>
          </p:cNvSpPr>
          <p:nvPr>
            <p:ph idx="1"/>
          </p:nvPr>
        </p:nvSpPr>
        <p:spPr>
          <a:xfrm>
            <a:off x="914400" y="1735137"/>
            <a:ext cx="7313613" cy="4513325"/>
          </a:xfrm>
        </p:spPr>
        <p:txBody>
          <a:bodyPr>
            <a:normAutofit fontScale="70000" lnSpcReduction="20000"/>
          </a:bodyPr>
          <a:lstStyle/>
          <a:p>
            <a:r>
              <a:rPr lang="en-US" dirty="0" smtClean="0"/>
              <a:t>Pope Francis in </a:t>
            </a:r>
            <a:r>
              <a:rPr lang="en-US" i="1" dirty="0" err="1" smtClean="0"/>
              <a:t>Evangelii</a:t>
            </a:r>
            <a:r>
              <a:rPr lang="en-US" i="1" dirty="0" smtClean="0"/>
              <a:t> </a:t>
            </a:r>
            <a:r>
              <a:rPr lang="en-US" i="1" dirty="0" err="1" smtClean="0"/>
              <a:t>Gaudium</a:t>
            </a:r>
            <a:r>
              <a:rPr lang="en-US" dirty="0" smtClean="0"/>
              <a:t> (177-181)</a:t>
            </a:r>
            <a:endParaRPr lang="en-US" i="1" dirty="0" smtClean="0"/>
          </a:p>
          <a:p>
            <a:pPr lvl="1"/>
            <a:r>
              <a:rPr lang="en-US" sz="2300" dirty="0"/>
              <a:t>The kerygma has a clear social content</a:t>
            </a:r>
            <a:r>
              <a:rPr lang="en-US" sz="2300" dirty="0"/>
              <a:t> </a:t>
            </a:r>
            <a:endParaRPr lang="en-US" sz="2300" dirty="0" smtClean="0"/>
          </a:p>
          <a:p>
            <a:pPr lvl="1"/>
            <a:r>
              <a:rPr lang="en-US" sz="2300" dirty="0" smtClean="0"/>
              <a:t>The Gospel </a:t>
            </a:r>
            <a:r>
              <a:rPr lang="en-US" sz="2300" dirty="0"/>
              <a:t>has an immediate moral implication </a:t>
            </a:r>
            <a:r>
              <a:rPr lang="en-US" sz="2300" dirty="0" smtClean="0"/>
              <a:t>centered </a:t>
            </a:r>
            <a:r>
              <a:rPr lang="en-US" sz="2300" dirty="0"/>
              <a:t>on charity</a:t>
            </a:r>
            <a:r>
              <a:rPr lang="en-US" sz="2300" dirty="0"/>
              <a:t> </a:t>
            </a:r>
            <a:endParaRPr lang="en-US" sz="2300" dirty="0" smtClean="0"/>
          </a:p>
          <a:p>
            <a:pPr lvl="1"/>
            <a:r>
              <a:rPr lang="en-US" sz="2300" dirty="0"/>
              <a:t>Our redemption has a social dimension because </a:t>
            </a:r>
            <a:r>
              <a:rPr lang="en-US" sz="2300" dirty="0" smtClean="0"/>
              <a:t>God</a:t>
            </a:r>
            <a:r>
              <a:rPr lang="en-US" sz="2300" dirty="0"/>
              <a:t>, in Christ, redeems not only the individual person, but also the social relations existing between men</a:t>
            </a:r>
            <a:r>
              <a:rPr lang="en-US" sz="2300" dirty="0" smtClean="0"/>
              <a:t>.</a:t>
            </a:r>
          </a:p>
          <a:p>
            <a:pPr lvl="1"/>
            <a:r>
              <a:rPr lang="en-US" sz="2300" dirty="0"/>
              <a:t>Reading the Scriptures also makes it clear that the Gospel is not merely about our personal relationship with God.  Nor should our loving response to God be seen simply as an accumulation of small personal gestures to individuals in need, a kind of “charity </a:t>
            </a:r>
            <a:r>
              <a:rPr lang="en-US" sz="2300" dirty="0" err="1"/>
              <a:t>à</a:t>
            </a:r>
            <a:r>
              <a:rPr lang="en-US" sz="2300" dirty="0"/>
              <a:t> la carte”, or a series of acts aimed solely at easing our conscience.  The Gospel is about </a:t>
            </a:r>
            <a:r>
              <a:rPr lang="en-US" sz="2300" i="1" dirty="0"/>
              <a:t>the kingdom of God</a:t>
            </a:r>
            <a:r>
              <a:rPr lang="en-US" sz="2300" dirty="0"/>
              <a:t> (cf. </a:t>
            </a:r>
            <a:r>
              <a:rPr lang="en-US" sz="2300" i="1" dirty="0" err="1"/>
              <a:t>Lk</a:t>
            </a:r>
            <a:r>
              <a:rPr lang="en-US" sz="2300" i="1" dirty="0"/>
              <a:t> </a:t>
            </a:r>
            <a:r>
              <a:rPr lang="en-US" sz="2300" dirty="0"/>
              <a:t>4:43); it is about loving God who reigns in our world.  To the extent that he reigns within us, the life of society will be a setting for universal fraternity, justice, peace and dignity.  Both Christian preaching and life, then, are meant to have an impact on society.</a:t>
            </a:r>
            <a:r>
              <a:rPr lang="en-US" sz="2300" dirty="0"/>
              <a:t> </a:t>
            </a:r>
            <a:endParaRPr lang="en-US" sz="2300" dirty="0" smtClean="0"/>
          </a:p>
          <a:p>
            <a:pPr lvl="1"/>
            <a:r>
              <a:rPr lang="en-US" sz="2300" dirty="0" smtClean="0"/>
              <a:t>True Christian hope, </a:t>
            </a:r>
            <a:r>
              <a:rPr lang="en-US" sz="2300" dirty="0"/>
              <a:t>which seeks the eschatological kingdom, always generates </a:t>
            </a:r>
            <a:r>
              <a:rPr lang="en-US" sz="2300" dirty="0" smtClean="0"/>
              <a:t>history. </a:t>
            </a:r>
          </a:p>
          <a:p>
            <a:r>
              <a:rPr lang="en-US" dirty="0" smtClean="0"/>
              <a:t>These are the convictions that undergird the International Diplomatic work of the Holy See, as part of the Church’s seeking to be the salt of the earth, the life of the world, and the leaven that raises the world. </a:t>
            </a:r>
          </a:p>
          <a:p>
            <a:endParaRPr lang="en-US" dirty="0" smtClean="0"/>
          </a:p>
          <a:p>
            <a:endParaRPr lang="en-US" dirty="0" smtClean="0"/>
          </a:p>
        </p:txBody>
      </p:sp>
    </p:spTree>
    <p:extLst>
      <p:ext uri="{BB962C8B-B14F-4D97-AF65-F5344CB8AC3E}">
        <p14:creationId xmlns:p14="http://schemas.microsoft.com/office/powerpoint/2010/main" val="29152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400" dirty="0" smtClean="0"/>
              <a:t>For a copy of this presentation</a:t>
            </a:r>
            <a:endParaRPr lang="en-US" sz="4400"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You may download a copy of this presentation </a:t>
            </a:r>
            <a:br>
              <a:rPr lang="en-US" dirty="0" smtClean="0"/>
            </a:br>
            <a:r>
              <a:rPr lang="en-US" dirty="0" smtClean="0"/>
              <a:t>in </a:t>
            </a:r>
            <a:r>
              <a:rPr lang="en-US" dirty="0" err="1" smtClean="0"/>
              <a:t>powerpoint</a:t>
            </a:r>
            <a:r>
              <a:rPr lang="en-US" dirty="0" smtClean="0"/>
              <a:t> or in PDF by going to </a:t>
            </a:r>
            <a:br>
              <a:rPr lang="en-US" dirty="0" smtClean="0"/>
            </a:br>
            <a:r>
              <a:rPr lang="en-US" b="1" dirty="0" err="1" smtClean="0"/>
              <a:t>catholicpreaching.com</a:t>
            </a:r>
            <a:r>
              <a:rPr lang="en-US" dirty="0" smtClean="0"/>
              <a:t> </a:t>
            </a:r>
            <a:br>
              <a:rPr lang="en-US" dirty="0" smtClean="0"/>
            </a:br>
            <a:r>
              <a:rPr lang="en-US" dirty="0" smtClean="0"/>
              <a:t>and then clicking on the appropriate link</a:t>
            </a:r>
            <a:br>
              <a:rPr lang="en-US" dirty="0" smtClean="0"/>
            </a:br>
            <a:r>
              <a:rPr lang="en-US" dirty="0" smtClean="0"/>
              <a:t>under “Recent Talks” </a:t>
            </a:r>
          </a:p>
          <a:p>
            <a:pPr marL="0" indent="0">
              <a:buNone/>
            </a:pPr>
            <a:endParaRPr lang="en-US" dirty="0"/>
          </a:p>
          <a:p>
            <a:pPr marL="0" indent="0">
              <a:buNone/>
            </a:pPr>
            <a:r>
              <a:rPr lang="en-US" dirty="0" smtClean="0"/>
              <a:t>Fr. Roger J. Landry</a:t>
            </a:r>
            <a:br>
              <a:rPr lang="en-US" dirty="0" smtClean="0"/>
            </a:br>
            <a:r>
              <a:rPr lang="en-US" dirty="0" smtClean="0"/>
              <a:t>Permanent Observer Mission of the Holy See to the UN</a:t>
            </a:r>
            <a:br>
              <a:rPr lang="en-US" dirty="0" smtClean="0"/>
            </a:br>
            <a:r>
              <a:rPr lang="en-US" dirty="0" err="1" smtClean="0"/>
              <a:t>rlandry@holyseemission.org</a:t>
            </a:r>
            <a:r>
              <a:rPr lang="en-US" dirty="0" smtClean="0"/>
              <a:t/>
            </a:r>
            <a:br>
              <a:rPr lang="en-US" dirty="0" smtClean="0"/>
            </a:br>
            <a:r>
              <a:rPr lang="en-US" dirty="0" smtClean="0"/>
              <a:t>212.370.7885</a:t>
            </a:r>
          </a:p>
        </p:txBody>
      </p:sp>
    </p:spTree>
    <p:extLst>
      <p:ext uri="{BB962C8B-B14F-4D97-AF65-F5344CB8AC3E}">
        <p14:creationId xmlns:p14="http://schemas.microsoft.com/office/powerpoint/2010/main" val="251385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The Church and International Diplomacy</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Mainly focused on the work of the Catholic Church, which has international juridical personality as a sovereign state and participates formally in bilateral and multilateral diplomatic work</a:t>
            </a:r>
          </a:p>
          <a:p>
            <a:r>
              <a:rPr lang="en-US" dirty="0" smtClean="0"/>
              <a:t>Biblical Ground</a:t>
            </a:r>
          </a:p>
          <a:p>
            <a:pPr lvl="1"/>
            <a:r>
              <a:rPr lang="en-US" dirty="0" smtClean="0"/>
              <a:t>Salt of the Earth (Mt 5:13)</a:t>
            </a:r>
          </a:p>
          <a:p>
            <a:pPr lvl="1"/>
            <a:r>
              <a:rPr lang="en-US" dirty="0" smtClean="0"/>
              <a:t>Light of the World (Mt 5:14)</a:t>
            </a:r>
          </a:p>
          <a:p>
            <a:pPr lvl="1"/>
            <a:r>
              <a:rPr lang="en-US" dirty="0" smtClean="0"/>
              <a:t>Leaven that makes the whole dough rise (Mt 13:33)</a:t>
            </a:r>
          </a:p>
          <a:p>
            <a:pPr lvl="1"/>
            <a:r>
              <a:rPr lang="en-US" dirty="0" smtClean="0"/>
              <a:t>Caesar and God (Mt 22:21)</a:t>
            </a:r>
          </a:p>
          <a:p>
            <a:pPr lvl="1"/>
            <a:r>
              <a:rPr lang="en-US" dirty="0" smtClean="0"/>
              <a:t>Genesis</a:t>
            </a:r>
            <a:endParaRPr lang="en-US" dirty="0"/>
          </a:p>
        </p:txBody>
      </p:sp>
    </p:spTree>
    <p:extLst>
      <p:ext uri="{BB962C8B-B14F-4D97-AF65-F5344CB8AC3E}">
        <p14:creationId xmlns:p14="http://schemas.microsoft.com/office/powerpoint/2010/main" val="413825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Short History of Diplomacy</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Definition of Diplomacy</a:t>
            </a:r>
          </a:p>
          <a:p>
            <a:r>
              <a:rPr lang="en-US" dirty="0" err="1" smtClean="0"/>
              <a:t>Amarna</a:t>
            </a:r>
            <a:r>
              <a:rPr lang="en-US" dirty="0" smtClean="0"/>
              <a:t> Letters between Egyptian </a:t>
            </a:r>
            <a:r>
              <a:rPr lang="en-US" dirty="0" err="1" smtClean="0"/>
              <a:t>Pharoah</a:t>
            </a:r>
            <a:r>
              <a:rPr lang="en-US" dirty="0" smtClean="0"/>
              <a:t> and </a:t>
            </a:r>
            <a:r>
              <a:rPr lang="en-US" dirty="0" err="1" smtClean="0"/>
              <a:t>Amurru</a:t>
            </a:r>
            <a:r>
              <a:rPr lang="en-US" dirty="0" smtClean="0"/>
              <a:t> Leaders in Canaan (14</a:t>
            </a:r>
            <a:r>
              <a:rPr lang="en-US" baseline="30000" dirty="0" smtClean="0"/>
              <a:t>th</a:t>
            </a:r>
            <a:r>
              <a:rPr lang="en-US" dirty="0" smtClean="0"/>
              <a:t> Century BC)</a:t>
            </a:r>
          </a:p>
          <a:p>
            <a:r>
              <a:rPr lang="en-US" dirty="0"/>
              <a:t>The peace treaty in 1274 BC between the </a:t>
            </a:r>
            <a:r>
              <a:rPr lang="en-US" dirty="0" err="1"/>
              <a:t>Pharoah</a:t>
            </a:r>
            <a:r>
              <a:rPr lang="en-US" dirty="0"/>
              <a:t> and the Ruler of the Hittites following the battle of </a:t>
            </a:r>
            <a:r>
              <a:rPr lang="en-US" dirty="0" err="1"/>
              <a:t>Kadesh</a:t>
            </a:r>
            <a:r>
              <a:rPr lang="en-US" dirty="0"/>
              <a:t> </a:t>
            </a:r>
            <a:endParaRPr lang="en-US" dirty="0" smtClean="0"/>
          </a:p>
          <a:p>
            <a:r>
              <a:rPr lang="en-US" dirty="0" smtClean="0"/>
              <a:t>Sun Tzu, 6</a:t>
            </a:r>
            <a:r>
              <a:rPr lang="en-US" baseline="30000" dirty="0" smtClean="0"/>
              <a:t>th</a:t>
            </a:r>
            <a:r>
              <a:rPr lang="en-US" dirty="0" smtClean="0"/>
              <a:t> Century BC, </a:t>
            </a:r>
            <a:r>
              <a:rPr lang="en-US" i="1" dirty="0" smtClean="0"/>
              <a:t>The Art of War</a:t>
            </a:r>
          </a:p>
          <a:p>
            <a:r>
              <a:rPr lang="en-US" dirty="0" smtClean="0"/>
              <a:t>Greek </a:t>
            </a:r>
            <a:r>
              <a:rPr lang="en-US" i="1" dirty="0" err="1" smtClean="0"/>
              <a:t>proxenoi</a:t>
            </a:r>
            <a:r>
              <a:rPr lang="en-US" i="1" dirty="0" smtClean="0"/>
              <a:t> </a:t>
            </a:r>
            <a:r>
              <a:rPr lang="en-US" dirty="0" smtClean="0"/>
              <a:t>(“instead of a foreigner”)</a:t>
            </a:r>
          </a:p>
          <a:p>
            <a:r>
              <a:rPr lang="en-US" dirty="0" smtClean="0"/>
              <a:t>Modern diplomacy begins 13</a:t>
            </a:r>
            <a:r>
              <a:rPr lang="en-US" baseline="30000" dirty="0" smtClean="0"/>
              <a:t>th</a:t>
            </a:r>
            <a:r>
              <a:rPr lang="en-US" dirty="0" smtClean="0"/>
              <a:t> Century AD in Northern Italy </a:t>
            </a:r>
          </a:p>
          <a:p>
            <a:r>
              <a:rPr lang="en-US" dirty="0" smtClean="0"/>
              <a:t>Rupture of the French Revolution and the 1815 Council of Vienna</a:t>
            </a:r>
          </a:p>
          <a:p>
            <a:r>
              <a:rPr lang="en-US" dirty="0" smtClean="0"/>
              <a:t>Growth of Multi-lateral diplomacy</a:t>
            </a:r>
            <a:endParaRPr lang="en-US" dirty="0"/>
          </a:p>
        </p:txBody>
      </p:sp>
    </p:spTree>
    <p:extLst>
      <p:ext uri="{BB962C8B-B14F-4D97-AF65-F5344CB8AC3E}">
        <p14:creationId xmlns:p14="http://schemas.microsoft.com/office/powerpoint/2010/main" val="77752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3200" dirty="0" smtClean="0"/>
              <a:t>Brief Introduction to Holy See Diplomacy</a:t>
            </a:r>
            <a:endParaRPr lang="en-US" sz="3200" dirty="0"/>
          </a:p>
        </p:txBody>
      </p:sp>
      <p:sp>
        <p:nvSpPr>
          <p:cNvPr id="3" name="Content Placeholder 2"/>
          <p:cNvSpPr>
            <a:spLocks noGrp="1"/>
          </p:cNvSpPr>
          <p:nvPr>
            <p:ph idx="1"/>
          </p:nvPr>
        </p:nvSpPr>
        <p:spPr/>
        <p:txBody>
          <a:bodyPr>
            <a:normAutofit/>
          </a:bodyPr>
          <a:lstStyle/>
          <a:p>
            <a:r>
              <a:rPr lang="en-US" dirty="0" smtClean="0"/>
              <a:t>Definition of </a:t>
            </a:r>
            <a:r>
              <a:rPr lang="en-US" i="1" dirty="0" smtClean="0"/>
              <a:t>Sancta </a:t>
            </a:r>
            <a:r>
              <a:rPr lang="en-US" i="1" dirty="0" err="1" smtClean="0"/>
              <a:t>Sedes</a:t>
            </a:r>
            <a:endParaRPr lang="en-US" i="1" dirty="0" smtClean="0"/>
          </a:p>
          <a:p>
            <a:pPr lvl="1"/>
            <a:r>
              <a:rPr lang="en-US" dirty="0" smtClean="0"/>
              <a:t>Distinction from Vatican City State</a:t>
            </a:r>
          </a:p>
          <a:p>
            <a:pPr lvl="1"/>
            <a:r>
              <a:rPr lang="en-US" dirty="0" smtClean="0"/>
              <a:t>Distinction from Catholic Church</a:t>
            </a:r>
          </a:p>
          <a:p>
            <a:r>
              <a:rPr lang="en-US" dirty="0" err="1" smtClean="0"/>
              <a:t>Apocrisarii</a:t>
            </a:r>
            <a:r>
              <a:rPr lang="en-US" dirty="0" smtClean="0"/>
              <a:t>, </a:t>
            </a:r>
            <a:r>
              <a:rPr lang="en-US" dirty="0" err="1" smtClean="0"/>
              <a:t>Legati</a:t>
            </a:r>
            <a:r>
              <a:rPr lang="en-US" dirty="0" smtClean="0"/>
              <a:t>, </a:t>
            </a:r>
            <a:r>
              <a:rPr lang="en-US" dirty="0" err="1" smtClean="0"/>
              <a:t>Nuntii</a:t>
            </a:r>
            <a:endParaRPr lang="en-US" dirty="0" smtClean="0"/>
          </a:p>
          <a:p>
            <a:r>
              <a:rPr lang="en-US" dirty="0" smtClean="0"/>
              <a:t>Development of the Civil authority of the Pope</a:t>
            </a:r>
          </a:p>
          <a:p>
            <a:r>
              <a:rPr lang="en-US" dirty="0" smtClean="0"/>
              <a:t>The Period between 1870-1929</a:t>
            </a:r>
          </a:p>
        </p:txBody>
      </p:sp>
    </p:spTree>
    <p:extLst>
      <p:ext uri="{BB962C8B-B14F-4D97-AF65-F5344CB8AC3E}">
        <p14:creationId xmlns:p14="http://schemas.microsoft.com/office/powerpoint/2010/main" val="169171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Survey of the Holy See’s Diplomatic Profile</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The Holy See has diplomatic relations with 183 countries:</a:t>
            </a:r>
          </a:p>
          <a:p>
            <a:pPr lvl="1" algn="just"/>
            <a:r>
              <a:rPr lang="en-US" dirty="0"/>
              <a:t>Albania (7 September 1991), Algeria (6 March 1972), Andorra (16 June 1995), Angola (8 July 1997), Antigua and Barbuda (15 December 1986), Argentina (1877), Armenia (23 May 1992), Australia (24 March 1973), Austria (9 August 1946*), Azerbaijan (23 May 1992), Bahrain (12 January 2000), Bangladesh (25 September 1972), Barbados (19 April 1979), Belarus (11 November 1992), Belgium (1835), Belize (9 March 1983), Benin (29 June 1971), Bolivia (1877), Bosnia and Herzegovina (18 August 1992), Botswana (4 November 2008), Brazil (1829), Bulgaria (6 December 1990), Burkina Faso (14 June 1973), Burundi (11 February 1963), Cambodia (25 March 1994), Cameroon (27 August 1966), Canada (16 October 1969), Cape Verde (12 May 1976), Central African Republic (13 May 1967), Chad (28 November 1988), Chile (1877), China (23 October 1942), Colombia (26 November 1835), Congo (Democratic Republic of the (31 January 1977), Congo (Republic of the (16 February 1963), Cook Islands (29 April 1999), Costa Rica (1908), Croatia (8 February 1992), Cuba (2 September 1935), Cyprus (31 January 1973), Czech Republic (19 April 1990*), Denmark (2 August 1982), Djibouti (20 May 2000), Dominica (1 September 1981), Dominican Republic (</a:t>
            </a:r>
            <a:r>
              <a:rPr lang="en-US" dirty="0" smtClean="0"/>
              <a:t>1881), </a:t>
            </a:r>
            <a:r>
              <a:rPr lang="en-US" dirty="0"/>
              <a:t>East Timor (20 May 2002), Ecuador (1877), Egypt (23 August 1947), El Salvador (1922), Equatorial Guinea (24 December 1981), Eritrea (15 July 1995), Estonia (3 October 1991*), Ethiopia (20 March 1957), Fiji (12 September 1978), Finland (1942), France (16th Century</a:t>
            </a:r>
            <a:r>
              <a:rPr lang="en-US" dirty="0" smtClean="0"/>
              <a:t>)</a:t>
            </a:r>
            <a:endParaRPr lang="en-US" dirty="0" smtClean="0"/>
          </a:p>
        </p:txBody>
      </p:sp>
    </p:spTree>
    <p:extLst>
      <p:ext uri="{BB962C8B-B14F-4D97-AF65-F5344CB8AC3E}">
        <p14:creationId xmlns:p14="http://schemas.microsoft.com/office/powerpoint/2010/main" val="182236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Survey of the Holy See’s Diplomatic Profile</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The Holy See has diplomatic relations with 183 countries:</a:t>
            </a:r>
          </a:p>
          <a:p>
            <a:pPr lvl="1" algn="just"/>
            <a:r>
              <a:rPr lang="en-US" dirty="0"/>
              <a:t>Gabon (31 October 1967), Georgia (23 May 1992), Germany (1920), Ghana (20 November 1975), Great Britain (16 January 1982), Greece (17 July 1979), Grenada (17 February 1979), Guatemala (16 March 1936), Guinea (21 June 1986), Guinea Bissau (12 July 1986), Guyana (9 June 1997), Haiti (1881), </a:t>
            </a:r>
            <a:r>
              <a:rPr lang="en-US" dirty="0"/>
              <a:t>Honduras (1908), Hungary (9 February 1990*), Iceland (October 1976), India (12 June 1948), Indonesia (13 March 1950), Iran (2 May 1953), Iraq (26 August 1966), Ireland (27 November 1929), Israel (15 June 1994), Italy (24 June 1929), Ivory Coast (26 October 1970), Jamaica (20 July 1979), Japan (March 1942), Jordan (3 March 1994), Kazakhstan (17 October 1992), Kenya (19 June 1965), Kiribati (10 April 1995), Korea (Republic of (11 December 1963), Kuwait (21 October 1968), Kyrgyzstan (27 August 1992), Latvia (1 October 1991*), Lebanon (November 1946), Lesotho (11 March 1967), Liberia (15 December 1927), Libya (10 March 1997), Liechtenstein (28 August 1985), Lithuania (30 September 1991*), Luxembourg (1891), Macedonia ((Former Yugoslav Republic of) (21 December 1994), Madagascar (24 December 1966), Malawi (5 February 1966), Mali (29 October 1979), Malta (15 December 1965), Mauritania (Islamic Republic of (9 December 2016), Mauritius (9 March 1970), Mexico (21 September 1992), Micronesia (26 January 1994), Moldova (23 May 1992), Monaco (1875), Mongolia (4 April 1992), Montenegro (16 December 2006), Morocco (15 January 1976), Mozambique (14 December 1995), Myanmar (5 April 2017)</a:t>
            </a:r>
            <a:r>
              <a:rPr lang="en-US" dirty="0"/>
              <a:t> </a:t>
            </a:r>
          </a:p>
        </p:txBody>
      </p:sp>
    </p:spTree>
    <p:extLst>
      <p:ext uri="{BB962C8B-B14F-4D97-AF65-F5344CB8AC3E}">
        <p14:creationId xmlns:p14="http://schemas.microsoft.com/office/powerpoint/2010/main" val="336238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Survey of the Holy See’s Diplomatic Profile</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The Holy See has diplomatic relations with 183 countries:</a:t>
            </a:r>
          </a:p>
          <a:p>
            <a:pPr lvl="1" algn="just"/>
            <a:r>
              <a:rPr lang="en-US" dirty="0"/>
              <a:t>Namibia (12 September 1995), Nauru (1 June 1992), Nepal (10 September 1983), New Zealand (20 June 1973), Nicaragua (1908), Niger (20 July 1971), Nigeria (20 November 1975), Norway (2 August 1982), Pakistan (6 October 1951), Palau (17 December 1998), Panama (1923), Papua New Guinea (7 March 1977), Paraguay (1877), Peru (1877), Poland (17 July 1989*), Portugal (</a:t>
            </a:r>
            <a:r>
              <a:rPr lang="en-US" dirty="0" err="1"/>
              <a:t>XVIth</a:t>
            </a:r>
            <a:r>
              <a:rPr lang="en-US" dirty="0"/>
              <a:t> Century), Qatar (18 November 2002), Romania (15 May 1990*), Rwanda (6 June 1964), Saint Kitts and Nevis (19 July 1999), Saint Lucia (1 September 1984), Saint Vincent and the Grenadines (16 April 1990), Samoa (10 June 1994), San Marino (April 1926), São Tomé and Príncipe (21 December 1984), Senegal (17 November 1961), Serbia (14 August 1970*), Seychelles (27 July 1984), Sierra Leone (30 July 1996), Singapore (24 June 1981), Slovakia (1 January 1993*), Slovenia (8 February 1992), Solomon Islands (9 May 1984), South Africa (5 March 1994), Spain (15th Century), Sri Lanka (6 September 1975), Suriname (16 February 1994), Swaziland (11 March 1992), Sweden (2 August 1982), Switzerland (16th Century), Syria (21 February 1953), Tajikistan (15 June 1996), Tanzania (19 April 1968), Thailand (28 April 1968), The Bahamas (27 July 1979), The Gambia (7 June 1978), The Marshall Islands (30 December 1993), The Netherlands (1829), The Philippines (8 April 1951</a:t>
            </a:r>
            <a:r>
              <a:rPr lang="en-US" dirty="0" smtClean="0"/>
              <a:t>)</a:t>
            </a:r>
            <a:endParaRPr lang="en-US" dirty="0"/>
          </a:p>
        </p:txBody>
      </p:sp>
    </p:spTree>
    <p:extLst>
      <p:ext uri="{BB962C8B-B14F-4D97-AF65-F5344CB8AC3E}">
        <p14:creationId xmlns:p14="http://schemas.microsoft.com/office/powerpoint/2010/main" val="331453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Survey of the Holy See’s Diplomatic Profile</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The Holy See has diplomatic relations with 183 countries:</a:t>
            </a:r>
          </a:p>
          <a:p>
            <a:pPr lvl="1"/>
            <a:r>
              <a:rPr lang="en-US" dirty="0"/>
              <a:t>The Russian Federation (9 December 2009), The Sudan (29 April 1972), The United Arab Emirates (31 May 2007), The United States of America (10 January 1984), Togo (21 April 1981), Tonga (24 August 1994), Trinidad and Tobago (23 July 1978), Tunisia (22 March 1972), Turkey (25 January 1960), Turkmenistan (10 July 1996), Uganda (1 September 1966), Ukraine (8 February 1992), Uruguay (1877), Uzbekistan (17 October 1992), Vanuatu (20 July 1994), Venezuela (1881), Yemen (13 October 1998), Zambia (15 May 1965), Zimbabwe (26 June 1980)</a:t>
            </a:r>
            <a:r>
              <a:rPr lang="en-US" dirty="0"/>
              <a:t> </a:t>
            </a:r>
            <a:endParaRPr lang="en-US" dirty="0" smtClean="0"/>
          </a:p>
          <a:p>
            <a:r>
              <a:rPr lang="en-US" dirty="0" smtClean="0"/>
              <a:t>The Holy See also has diplomatic relations with </a:t>
            </a:r>
            <a:r>
              <a:rPr lang="en-US" dirty="0"/>
              <a:t>t</a:t>
            </a:r>
            <a:r>
              <a:rPr lang="en-US" dirty="0" smtClean="0"/>
              <a:t>he </a:t>
            </a:r>
            <a:r>
              <a:rPr lang="en-US" dirty="0"/>
              <a:t>European Union </a:t>
            </a:r>
            <a:r>
              <a:rPr lang="en-US" dirty="0" smtClean="0"/>
              <a:t>(10 </a:t>
            </a:r>
            <a:r>
              <a:rPr lang="en-US" dirty="0"/>
              <a:t>November </a:t>
            </a:r>
            <a:r>
              <a:rPr lang="en-US" dirty="0" smtClean="0"/>
              <a:t>1970), </a:t>
            </a:r>
            <a:r>
              <a:rPr lang="en-US" dirty="0"/>
              <a:t>The Sovereign Military Order of Malta </a:t>
            </a:r>
            <a:r>
              <a:rPr lang="en-US" dirty="0"/>
              <a:t>(</a:t>
            </a:r>
            <a:r>
              <a:rPr lang="en-US" dirty="0" smtClean="0"/>
              <a:t>February 1930), and relations of a special nature with </a:t>
            </a:r>
            <a:r>
              <a:rPr lang="en-US" dirty="0"/>
              <a:t>Palestine </a:t>
            </a:r>
            <a:r>
              <a:rPr lang="en-US" dirty="0"/>
              <a:t>(</a:t>
            </a:r>
            <a:r>
              <a:rPr lang="en-US" dirty="0" smtClean="0"/>
              <a:t>25 </a:t>
            </a:r>
            <a:r>
              <a:rPr lang="en-US" dirty="0"/>
              <a:t>October </a:t>
            </a:r>
            <a:r>
              <a:rPr lang="en-US" dirty="0" smtClean="0"/>
              <a:t>1994). </a:t>
            </a:r>
            <a:endParaRPr lang="en-US" dirty="0"/>
          </a:p>
          <a:p>
            <a:endParaRPr lang="en-US" dirty="0"/>
          </a:p>
        </p:txBody>
      </p:sp>
    </p:spTree>
    <p:extLst>
      <p:ext uri="{BB962C8B-B14F-4D97-AF65-F5344CB8AC3E}">
        <p14:creationId xmlns:p14="http://schemas.microsoft.com/office/powerpoint/2010/main" val="253579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Survey of the Holy See’s Diplomatic Profile</a:t>
            </a:r>
            <a:endParaRPr lang="en-US" sz="2800" dirty="0"/>
          </a:p>
        </p:txBody>
      </p:sp>
      <p:sp>
        <p:nvSpPr>
          <p:cNvPr id="3" name="Content Placeholder 2"/>
          <p:cNvSpPr>
            <a:spLocks noGrp="1"/>
          </p:cNvSpPr>
          <p:nvPr>
            <p:ph idx="1"/>
          </p:nvPr>
        </p:nvSpPr>
        <p:spPr>
          <a:xfrm>
            <a:off x="914400" y="1519674"/>
            <a:ext cx="7313613" cy="4751470"/>
          </a:xfrm>
        </p:spPr>
        <p:txBody>
          <a:bodyPr>
            <a:noAutofit/>
          </a:bodyPr>
          <a:lstStyle/>
          <a:p>
            <a:r>
              <a:rPr lang="en-US" sz="1600" dirty="0" smtClean="0"/>
              <a:t>The Holy See </a:t>
            </a:r>
            <a:r>
              <a:rPr lang="en-US" sz="1600" dirty="0"/>
              <a:t>participates in various Intergovernmental Organizations and Bodies and International </a:t>
            </a:r>
            <a:r>
              <a:rPr lang="en-US" sz="1600" dirty="0" err="1"/>
              <a:t>Programmes</a:t>
            </a:r>
            <a:r>
              <a:rPr lang="en-US" sz="1600" dirty="0"/>
              <a:t>, </a:t>
            </a:r>
            <a:r>
              <a:rPr lang="en-US" sz="1600" dirty="0" smtClean="0"/>
              <a:t>including</a:t>
            </a:r>
            <a:r>
              <a:rPr lang="en-US" sz="1600" dirty="0" smtClean="0"/>
              <a:t>:</a:t>
            </a:r>
          </a:p>
          <a:p>
            <a:pPr marL="0" indent="0" algn="just">
              <a:buNone/>
            </a:pPr>
            <a:r>
              <a:rPr lang="en-US" sz="1200" dirty="0"/>
              <a:t>United Nations Organization, New York, </a:t>
            </a:r>
            <a:r>
              <a:rPr lang="en-US" sz="1200" i="1" dirty="0"/>
              <a:t>Observer</a:t>
            </a:r>
            <a:r>
              <a:rPr lang="en-US" sz="1200" dirty="0"/>
              <a:t>; UNOG, United Nations Office in Geneva, Geneva, </a:t>
            </a:r>
            <a:r>
              <a:rPr lang="en-US" sz="1200" i="1" dirty="0"/>
              <a:t>Observer</a:t>
            </a:r>
            <a:r>
              <a:rPr lang="en-US" sz="1200" dirty="0"/>
              <a:t>; UNOV, United Nations Office in Vienna, Vienna, </a:t>
            </a:r>
            <a:r>
              <a:rPr lang="en-US" sz="1200" i="1" dirty="0"/>
              <a:t>Observer</a:t>
            </a:r>
            <a:r>
              <a:rPr lang="en-US" sz="1200" dirty="0"/>
              <a:t>; UNHCR, United Nations High Commissioner for Refugees, Geneva, </a:t>
            </a:r>
            <a:r>
              <a:rPr lang="en-US" sz="1200" i="1" dirty="0"/>
              <a:t>Member of the Executive Committee</a:t>
            </a:r>
            <a:r>
              <a:rPr lang="en-US" sz="1200" dirty="0"/>
              <a:t>; UNCTAD, United Nations Conference on Trade and Development, Geneva, </a:t>
            </a:r>
            <a:r>
              <a:rPr lang="en-US" sz="1200" i="1" dirty="0"/>
              <a:t>Member</a:t>
            </a:r>
            <a:r>
              <a:rPr lang="en-US" sz="1200" dirty="0"/>
              <a:t>; WIPO, World Intellectual Property Organization, Geneva, </a:t>
            </a:r>
            <a:r>
              <a:rPr lang="en-US" sz="1200" i="1" dirty="0"/>
              <a:t>Member</a:t>
            </a:r>
            <a:r>
              <a:rPr lang="en-US" sz="1200" dirty="0"/>
              <a:t>; IAEA, International Atomic Energy Agency, Vienna, </a:t>
            </a:r>
            <a:r>
              <a:rPr lang="en-US" sz="1200" i="1" dirty="0"/>
              <a:t>Member</a:t>
            </a:r>
            <a:r>
              <a:rPr lang="en-US" sz="1200" dirty="0"/>
              <a:t>; OPCW, Organization for the Prohibition of Chemical Weapons, The Hague, </a:t>
            </a:r>
            <a:r>
              <a:rPr lang="en-US" sz="1200" i="1" dirty="0"/>
              <a:t>Member</a:t>
            </a:r>
            <a:r>
              <a:rPr lang="en-US" sz="1200" dirty="0"/>
              <a:t>; CTBTO, Preparatory Commission for the Comprehensive Nuclear-Test Ban Treaty Organization, Vienna, </a:t>
            </a:r>
            <a:r>
              <a:rPr lang="en-US" sz="1200" i="1" dirty="0"/>
              <a:t>Member</a:t>
            </a:r>
            <a:r>
              <a:rPr lang="en-US" sz="1200" dirty="0"/>
              <a:t>; ICMM, International Committee of Military Medicine, Brussels, </a:t>
            </a:r>
            <a:r>
              <a:rPr lang="en-US" sz="1200" i="1" dirty="0"/>
              <a:t>Member</a:t>
            </a:r>
            <a:r>
              <a:rPr lang="en-US" sz="1200" dirty="0"/>
              <a:t>; FAO, United Nations Food and Agriculture Organization, Rome, </a:t>
            </a:r>
            <a:r>
              <a:rPr lang="en-US" sz="1200" i="1" dirty="0"/>
              <a:t>Observer</a:t>
            </a:r>
            <a:r>
              <a:rPr lang="en-US" sz="1200" dirty="0"/>
              <a:t>; ILO, International </a:t>
            </a:r>
            <a:r>
              <a:rPr lang="en-US" sz="1200" dirty="0" err="1"/>
              <a:t>Labour</a:t>
            </a:r>
            <a:r>
              <a:rPr lang="en-US" sz="1200" dirty="0"/>
              <a:t> Organization, Geneva, </a:t>
            </a:r>
            <a:r>
              <a:rPr lang="en-US" sz="1200" i="1" dirty="0"/>
              <a:t>Observer</a:t>
            </a:r>
            <a:r>
              <a:rPr lang="en-US" sz="1200" dirty="0"/>
              <a:t>; WHO, World Health Organization, Geneva, </a:t>
            </a:r>
            <a:r>
              <a:rPr lang="en-US" sz="1200" i="1" dirty="0"/>
              <a:t>Observer</a:t>
            </a:r>
            <a:r>
              <a:rPr lang="en-US" sz="1200" dirty="0"/>
              <a:t>; UNESCO, United Nations Educational, Scientific and Cultural Organization, Paris, </a:t>
            </a:r>
            <a:r>
              <a:rPr lang="en-US" sz="1200" i="1" dirty="0"/>
              <a:t>Observer</a:t>
            </a:r>
            <a:r>
              <a:rPr lang="en-US" sz="1200" dirty="0"/>
              <a:t>; UNIDO, United Nations Industrial Development Organization, Vienna, </a:t>
            </a:r>
            <a:r>
              <a:rPr lang="en-US" sz="1200" i="1" dirty="0"/>
              <a:t>Observer</a:t>
            </a:r>
            <a:r>
              <a:rPr lang="en-US" sz="1200" dirty="0"/>
              <a:t>; IFAD, International Fund for Agricultural Development, Rome, </a:t>
            </a:r>
            <a:r>
              <a:rPr lang="en-US" sz="1200" i="1" dirty="0"/>
              <a:t>Observer</a:t>
            </a:r>
            <a:r>
              <a:rPr lang="en-US" sz="1200" dirty="0"/>
              <a:t>; UNWTO, World Tourist Organization, Madrid, </a:t>
            </a:r>
            <a:r>
              <a:rPr lang="en-US" sz="1200" i="1" dirty="0"/>
              <a:t>Observer</a:t>
            </a:r>
            <a:r>
              <a:rPr lang="en-US" sz="1200" dirty="0"/>
              <a:t>; WMO, World Meteorological Organization, Geneva, </a:t>
            </a:r>
            <a:r>
              <a:rPr lang="en-US" sz="1200" i="1" dirty="0"/>
              <a:t>Observer</a:t>
            </a:r>
            <a:r>
              <a:rPr lang="en-US" sz="1200" dirty="0"/>
              <a:t>; WTO, World Trade Organization, Geneva, </a:t>
            </a:r>
            <a:r>
              <a:rPr lang="en-US" sz="1200" i="1" dirty="0"/>
              <a:t>Observer</a:t>
            </a:r>
            <a:r>
              <a:rPr lang="en-US" sz="1200" dirty="0"/>
              <a:t>; UNDP, United Nations Development Program, New York, </a:t>
            </a:r>
            <a:r>
              <a:rPr lang="en-US" sz="1200" i="1" dirty="0"/>
              <a:t>Observer</a:t>
            </a:r>
            <a:r>
              <a:rPr lang="en-US" sz="1200" dirty="0"/>
              <a:t>; UN-HABITAT, United Nations Centre for Human Settlements, Nairobi, </a:t>
            </a:r>
            <a:r>
              <a:rPr lang="en-US" sz="1200" i="1" dirty="0"/>
              <a:t>Observer</a:t>
            </a:r>
            <a:r>
              <a:rPr lang="en-US" sz="1200" dirty="0"/>
              <a:t>; UNEP, United Nations Environment </a:t>
            </a:r>
            <a:r>
              <a:rPr lang="en-US" sz="1200" dirty="0" err="1"/>
              <a:t>Programme</a:t>
            </a:r>
            <a:r>
              <a:rPr lang="en-US" sz="1200" dirty="0"/>
              <a:t>, Nairobi, </a:t>
            </a:r>
            <a:r>
              <a:rPr lang="en-US" sz="1200" i="1" dirty="0"/>
              <a:t>Observer</a:t>
            </a:r>
            <a:r>
              <a:rPr lang="en-US" sz="1200" dirty="0"/>
              <a:t>; WFP, World Food </a:t>
            </a:r>
            <a:r>
              <a:rPr lang="en-US" sz="1200" dirty="0" err="1"/>
              <a:t>Programme</a:t>
            </a:r>
            <a:r>
              <a:rPr lang="en-US" sz="1200" dirty="0"/>
              <a:t>, Rome, </a:t>
            </a:r>
            <a:r>
              <a:rPr lang="en-US" sz="1200" i="1" dirty="0"/>
              <a:t>Observer</a:t>
            </a:r>
            <a:r>
              <a:rPr lang="en-US" sz="1200" dirty="0"/>
              <a:t>; INTOSAI, International Organization of Supreme Audit Institutions, Vienna, </a:t>
            </a:r>
            <a:r>
              <a:rPr lang="en-US" sz="1200" i="1" dirty="0"/>
              <a:t>Member</a:t>
            </a:r>
            <a:r>
              <a:rPr lang="en-US" sz="1200" dirty="0"/>
              <a:t>; CIEC, International Commission on Civil Status, Strasbourg, </a:t>
            </a:r>
            <a:r>
              <a:rPr lang="en-US" sz="1200" i="1" dirty="0"/>
              <a:t>Observer</a:t>
            </a:r>
            <a:r>
              <a:rPr lang="en-US" sz="1200" dirty="0"/>
              <a:t>; UL, Latin Union, Paris, </a:t>
            </a:r>
            <a:r>
              <a:rPr lang="en-US" sz="1200" i="1" dirty="0"/>
              <a:t>Permanent Guest</a:t>
            </a:r>
            <a:r>
              <a:rPr lang="en-US" sz="1200" dirty="0"/>
              <a:t>; OSCE, Organization for Security and Co-operation in Europe, Vienna, </a:t>
            </a:r>
            <a:r>
              <a:rPr lang="en-US" sz="1200" i="1" dirty="0"/>
              <a:t>Member</a:t>
            </a:r>
            <a:r>
              <a:rPr lang="en-US" sz="1200" dirty="0"/>
              <a:t>; CE, Council of Europe, Strasbourg, </a:t>
            </a:r>
            <a:r>
              <a:rPr lang="en-US" sz="1200" i="1" dirty="0"/>
              <a:t>Observer</a:t>
            </a:r>
            <a:r>
              <a:rPr lang="en-US" sz="1200" dirty="0"/>
              <a:t>; AU, African Union, Addis </a:t>
            </a:r>
            <a:r>
              <a:rPr lang="en-US" sz="1200" dirty="0" err="1"/>
              <a:t>Abeba</a:t>
            </a:r>
            <a:r>
              <a:rPr lang="en-US" sz="1200" dirty="0"/>
              <a:t>, </a:t>
            </a:r>
            <a:r>
              <a:rPr lang="en-US" sz="1200" i="1" dirty="0"/>
              <a:t>Non-Member Accredited state</a:t>
            </a:r>
            <a:r>
              <a:rPr lang="en-US" sz="1200" dirty="0"/>
              <a:t>; OAS, Organization of American States, Washington, </a:t>
            </a:r>
            <a:r>
              <a:rPr lang="en-US" sz="1200" i="1" dirty="0"/>
              <a:t>Observer</a:t>
            </a:r>
            <a:r>
              <a:rPr lang="en-US" sz="1200" dirty="0"/>
              <a:t>; LAS, League of Arab States, Cairo, </a:t>
            </a:r>
            <a:r>
              <a:rPr lang="en-US" sz="1200" i="1" dirty="0"/>
              <a:t>Member of a bilateral agreement of cooperation</a:t>
            </a:r>
            <a:r>
              <a:rPr lang="en-US" sz="1200" dirty="0"/>
              <a:t>; AALCO, Asian-African Legal Consultative Organization, New Delhi, </a:t>
            </a:r>
            <a:r>
              <a:rPr lang="en-US" sz="1200" i="1" dirty="0"/>
              <a:t>Guest</a:t>
            </a:r>
            <a:r>
              <a:rPr lang="en-US" sz="1200" dirty="0"/>
              <a:t>; UNIDROIT, International Institute for the Unification of Private Law, Rome, </a:t>
            </a:r>
            <a:r>
              <a:rPr lang="en-US" sz="1200" i="1" dirty="0"/>
              <a:t>Member</a:t>
            </a:r>
            <a:r>
              <a:rPr lang="en-US" sz="1200" dirty="0"/>
              <a:t> </a:t>
            </a:r>
            <a:endParaRPr lang="en-US" sz="1200" dirty="0" smtClean="0"/>
          </a:p>
        </p:txBody>
      </p:sp>
    </p:spTree>
    <p:extLst>
      <p:ext uri="{BB962C8B-B14F-4D97-AF65-F5344CB8AC3E}">
        <p14:creationId xmlns:p14="http://schemas.microsoft.com/office/powerpoint/2010/main" val="266587315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345</TotalTime>
  <Words>2589</Words>
  <Application>Microsoft Macintosh PowerPoint</Application>
  <PresentationFormat>On-screen Show (4:3)</PresentationFormat>
  <Paragraphs>90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The United Nations and Human Trafficking:  How the Holy See Engages the Discussion and Work </vt:lpstr>
      <vt:lpstr>The Church and International Diplomacy</vt:lpstr>
      <vt:lpstr>Short History of Diplomacy</vt:lpstr>
      <vt:lpstr>Brief Introduction to Holy See Diplomacy</vt:lpstr>
      <vt:lpstr>Survey of the Holy See’s Diplomatic Profile</vt:lpstr>
      <vt:lpstr>Survey of the Holy See’s Diplomatic Profile</vt:lpstr>
      <vt:lpstr>Survey of the Holy See’s Diplomatic Profile</vt:lpstr>
      <vt:lpstr>Survey of the Holy See’s Diplomatic Profile</vt:lpstr>
      <vt:lpstr>Survey of the Holy See’s Diplomatic Profile</vt:lpstr>
      <vt:lpstr>Survey of the Holy See’s Diplomatic Profile</vt:lpstr>
      <vt:lpstr>The Holy See’s Goals of Engagement</vt:lpstr>
      <vt:lpstr>The Holy See at the United Nations</vt:lpstr>
      <vt:lpstr>Perennial and Present Priorities of  Holy See Diplomacy</vt:lpstr>
      <vt:lpstr>The Social Content of the Kerygma</vt:lpstr>
      <vt:lpstr>For a copy of this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 and Human Trafficking: How the Holy See Engages the Discussion and Work </dc:title>
  <dc:creator>Fr. Roger J. Landry</dc:creator>
  <cp:lastModifiedBy>Fr. Roger J. Landry</cp:lastModifiedBy>
  <cp:revision>65</cp:revision>
  <cp:lastPrinted>2018-05-09T10:40:48Z</cp:lastPrinted>
  <dcterms:created xsi:type="dcterms:W3CDTF">2018-05-09T06:55:13Z</dcterms:created>
  <dcterms:modified xsi:type="dcterms:W3CDTF">2018-06-20T12:37:22Z</dcterms:modified>
</cp:coreProperties>
</file>