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5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5/9/18</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5/9/18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5/9/18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5/9/18</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5/9/18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5/9/18</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hyperlink" Target="http://www.vatican.va/archive/hist_councils/ii_vatican_council/documents/vat-ii_cons_19651207_gaudium-et-spes_en.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09800" y="2267427"/>
            <a:ext cx="6477000" cy="1914144"/>
          </a:xfrm>
        </p:spPr>
        <p:txBody>
          <a:bodyPr/>
          <a:lstStyle/>
          <a:p>
            <a:r>
              <a:rPr lang="en-US" dirty="0"/>
              <a:t>The </a:t>
            </a:r>
            <a:r>
              <a:rPr lang="en-US" dirty="0" smtClean="0"/>
              <a:t>United Nations </a:t>
            </a:r>
            <a:r>
              <a:rPr lang="en-US" dirty="0"/>
              <a:t>and Human Trafficking</a:t>
            </a:r>
            <a:r>
              <a:rPr lang="en-US"/>
              <a:t>: </a:t>
            </a:r>
            <a:r>
              <a:rPr lang="en-US" smtClean="0"/>
              <a:t/>
            </a:r>
            <a:br>
              <a:rPr lang="en-US" smtClean="0"/>
            </a:br>
            <a:r>
              <a:rPr lang="en-US" smtClean="0"/>
              <a:t>How </a:t>
            </a:r>
            <a:r>
              <a:rPr lang="en-US" dirty="0"/>
              <a:t>the Holy See Engages the Discussion and Work</a:t>
            </a:r>
            <a:r>
              <a:rPr lang="en-US" dirty="0"/>
              <a:t> </a:t>
            </a:r>
          </a:p>
        </p:txBody>
      </p:sp>
      <p:sp>
        <p:nvSpPr>
          <p:cNvPr id="3" name="Subtitle 2"/>
          <p:cNvSpPr>
            <a:spLocks noGrp="1"/>
          </p:cNvSpPr>
          <p:nvPr>
            <p:ph type="subTitle" idx="1"/>
          </p:nvPr>
        </p:nvSpPr>
        <p:spPr>
          <a:xfrm>
            <a:off x="2209800" y="4469588"/>
            <a:ext cx="6477000" cy="1130028"/>
          </a:xfrm>
        </p:spPr>
        <p:txBody>
          <a:bodyPr>
            <a:normAutofit/>
          </a:bodyPr>
          <a:lstStyle/>
          <a:p>
            <a:pPr algn="r"/>
            <a:r>
              <a:rPr lang="en-US" dirty="0" smtClean="0"/>
              <a:t>Fr. Roger J. Landry</a:t>
            </a:r>
          </a:p>
          <a:p>
            <a:pPr algn="r"/>
            <a:r>
              <a:rPr lang="en-US" dirty="0" smtClean="0"/>
              <a:t>Permanent Observer Mission of the </a:t>
            </a:r>
          </a:p>
          <a:p>
            <a:pPr algn="r"/>
            <a:r>
              <a:rPr lang="en-US" dirty="0" smtClean="0"/>
              <a:t>Holy See to the United Nations</a:t>
            </a:r>
          </a:p>
        </p:txBody>
      </p:sp>
      <p:pic>
        <p:nvPicPr>
          <p:cNvPr id="6" name="Picture 5" descr="Transparent Stemma No 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980" y="107097"/>
            <a:ext cx="1558239" cy="1524000"/>
          </a:xfrm>
          <a:prstGeom prst="rect">
            <a:avLst/>
          </a:prstGeom>
        </p:spPr>
      </p:pic>
      <p:sp>
        <p:nvSpPr>
          <p:cNvPr id="7" name="Subtitle 2"/>
          <p:cNvSpPr txBox="1">
            <a:spLocks/>
          </p:cNvSpPr>
          <p:nvPr/>
        </p:nvSpPr>
        <p:spPr>
          <a:xfrm>
            <a:off x="274980" y="5405438"/>
            <a:ext cx="7646645" cy="1254126"/>
          </a:xfrm>
          <a:prstGeom prst="rect">
            <a:avLst/>
          </a:prstGeo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defTabSz="914400" rtl="0" eaLnBrk="1" latinLnBrk="0" hangingPunct="1">
              <a:spcBef>
                <a:spcPts val="600"/>
              </a:spcBef>
              <a:buSzPct val="90000"/>
              <a:buFontTx/>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SzPct val="90000"/>
              <a:buFontTx/>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SzPct val="90000"/>
              <a:buFontTx/>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SzPct val="90000"/>
              <a:buFontTx/>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9pPr>
          </a:lstStyle>
          <a:p>
            <a:pPr algn="r"/>
            <a:endParaRPr lang="en-US" dirty="0" smtClean="0"/>
          </a:p>
          <a:p>
            <a:r>
              <a:rPr lang="en-US" i="1" dirty="0" smtClean="0"/>
              <a:t>Louisiana Summit on Modern Slavery and Human Trafficking</a:t>
            </a:r>
          </a:p>
          <a:p>
            <a:r>
              <a:rPr lang="en-US" i="1" dirty="0" smtClean="0"/>
              <a:t>May 9, 2018  </a:t>
            </a:r>
            <a:endParaRPr lang="en-US" i="1" dirty="0"/>
          </a:p>
        </p:txBody>
      </p:sp>
    </p:spTree>
    <p:extLst>
      <p:ext uri="{BB962C8B-B14F-4D97-AF65-F5344CB8AC3E}">
        <p14:creationId xmlns:p14="http://schemas.microsoft.com/office/powerpoint/2010/main" val="1167461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4000" dirty="0" smtClean="0"/>
              <a:t>The UN and Human Trafficking</a:t>
            </a:r>
            <a:endParaRPr lang="en-US" sz="4000" dirty="0"/>
          </a:p>
        </p:txBody>
      </p:sp>
      <p:sp>
        <p:nvSpPr>
          <p:cNvPr id="3" name="Content Placeholder 2"/>
          <p:cNvSpPr>
            <a:spLocks noGrp="1"/>
          </p:cNvSpPr>
          <p:nvPr>
            <p:ph idx="1"/>
          </p:nvPr>
        </p:nvSpPr>
        <p:spPr/>
        <p:txBody>
          <a:bodyPr>
            <a:normAutofit fontScale="92500" lnSpcReduction="20000"/>
          </a:bodyPr>
          <a:lstStyle/>
          <a:p>
            <a:r>
              <a:rPr lang="en-US" b="1" dirty="0" smtClean="0"/>
              <a:t>The Global Compact for Safe, Orderly and Regular Migration </a:t>
            </a:r>
            <a:r>
              <a:rPr lang="en-US" dirty="0" smtClean="0"/>
              <a:t>(2018, negotiations ongoing)</a:t>
            </a:r>
          </a:p>
          <a:p>
            <a:pPr lvl="1"/>
            <a:r>
              <a:rPr lang="en-US" dirty="0" smtClean="0"/>
              <a:t>Preamble mentions that the Global Compact rests, among other foundational documents, on the United </a:t>
            </a:r>
            <a:r>
              <a:rPr lang="en-US" dirty="0"/>
              <a:t>Nations Convention against Transnational Organized Crime including the Protocol to Prevent, Suppress and Punish Trafficking in Persons Especially Women and Children and the Protocol against the Smuggling of Migrants by Land, Sea and </a:t>
            </a:r>
            <a:r>
              <a:rPr lang="en-US" dirty="0" smtClean="0"/>
              <a:t>Air. </a:t>
            </a:r>
          </a:p>
          <a:p>
            <a:pPr lvl="1"/>
            <a:r>
              <a:rPr lang="en-US" dirty="0" smtClean="0"/>
              <a:t>22 Objectives </a:t>
            </a:r>
          </a:p>
          <a:p>
            <a:pPr lvl="2"/>
            <a:r>
              <a:rPr lang="en-US" dirty="0" smtClean="0"/>
              <a:t>Objective 9 — </a:t>
            </a:r>
            <a:r>
              <a:rPr lang="en-GB" dirty="0"/>
              <a:t>Strengthen the transnational response to smuggling of migrants</a:t>
            </a:r>
            <a:r>
              <a:rPr lang="en-US" dirty="0"/>
              <a:t> </a:t>
            </a:r>
            <a:endParaRPr lang="en-US" dirty="0" smtClean="0"/>
          </a:p>
          <a:p>
            <a:pPr lvl="2"/>
            <a:r>
              <a:rPr lang="en-US" dirty="0" smtClean="0"/>
              <a:t>Objective 10 — </a:t>
            </a:r>
            <a:r>
              <a:rPr lang="en-GB" dirty="0"/>
              <a:t>Prevent and combat trafficking in persons in the context of international migration</a:t>
            </a:r>
            <a:r>
              <a:rPr lang="en-US" dirty="0"/>
              <a:t> </a:t>
            </a:r>
            <a:endParaRPr lang="en-US" dirty="0" smtClean="0"/>
          </a:p>
          <a:p>
            <a:endParaRPr lang="en-US" dirty="0"/>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spTree>
    <p:extLst>
      <p:ext uri="{BB962C8B-B14F-4D97-AF65-F5344CB8AC3E}">
        <p14:creationId xmlns:p14="http://schemas.microsoft.com/office/powerpoint/2010/main" val="3512708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4000" dirty="0" smtClean="0"/>
              <a:t>The UN and Human Trafficking</a:t>
            </a:r>
            <a:endParaRPr lang="en-US" sz="4000" dirty="0"/>
          </a:p>
        </p:txBody>
      </p:sp>
      <p:sp>
        <p:nvSpPr>
          <p:cNvPr id="3" name="Content Placeholder 2"/>
          <p:cNvSpPr>
            <a:spLocks noGrp="1"/>
          </p:cNvSpPr>
          <p:nvPr>
            <p:ph idx="1"/>
          </p:nvPr>
        </p:nvSpPr>
        <p:spPr>
          <a:xfrm>
            <a:off x="914400" y="1735137"/>
            <a:ext cx="7313613" cy="4828347"/>
          </a:xfrm>
        </p:spPr>
        <p:txBody>
          <a:bodyPr>
            <a:normAutofit fontScale="70000" lnSpcReduction="20000"/>
          </a:bodyPr>
          <a:lstStyle/>
          <a:p>
            <a:r>
              <a:rPr lang="en-US" b="1" dirty="0"/>
              <a:t>The Global Compact for Safe, Orderly and Regular Migration </a:t>
            </a:r>
            <a:r>
              <a:rPr lang="en-GB" b="1" dirty="0" smtClean="0"/>
              <a:t>Objective 10</a:t>
            </a:r>
            <a:r>
              <a:rPr lang="en-GB" dirty="0" smtClean="0"/>
              <a:t> — </a:t>
            </a:r>
            <a:r>
              <a:rPr lang="en-GB" b="1" dirty="0"/>
              <a:t>Prevent and combat trafficking in persons in the context of international migration</a:t>
            </a:r>
            <a:r>
              <a:rPr lang="en-US" b="1" dirty="0"/>
              <a:t> </a:t>
            </a:r>
            <a:endParaRPr lang="en-US" b="1" dirty="0" smtClean="0"/>
          </a:p>
          <a:p>
            <a:pPr lvl="1"/>
            <a:r>
              <a:rPr lang="en-GB" dirty="0"/>
              <a:t>We commit to reduce legal and practical barriers to preventing and combating trafficking in persons in the context of international migration by strengthening international cooperation and ending impunity of trafficking networks. We further commit to enhance the identification and protection of, and assistance to migrants who have become victims of trafficking.</a:t>
            </a:r>
            <a:r>
              <a:rPr lang="en-US" dirty="0"/>
              <a:t> </a:t>
            </a:r>
            <a:r>
              <a:rPr lang="en-GB" dirty="0"/>
              <a:t>In this regard, the following actions are instrumental:</a:t>
            </a:r>
            <a:r>
              <a:rPr lang="en-US" dirty="0"/>
              <a:t> </a:t>
            </a:r>
            <a:endParaRPr lang="en-US" dirty="0" smtClean="0"/>
          </a:p>
          <a:p>
            <a:pPr marL="1371600" lvl="2" indent="-457200">
              <a:buFont typeface="+mj-lt"/>
              <a:buAutoNum type="arabicPeriod"/>
            </a:pPr>
            <a:r>
              <a:rPr lang="en-GB" dirty="0"/>
              <a:t>Encourage signature, ratification, accession and implementation of the Protocol to Prevent, Suppress and Punish Trafficking in Persons Especially Women and Children, supplementing the United Nations Convention against Transnational Organized Crime (UNTOC)</a:t>
            </a:r>
            <a:r>
              <a:rPr lang="en-US" dirty="0"/>
              <a:t> </a:t>
            </a:r>
            <a:endParaRPr lang="en-US" dirty="0" smtClean="0"/>
          </a:p>
          <a:p>
            <a:pPr marL="1371600" lvl="2" indent="-457200">
              <a:buFont typeface="+mj-lt"/>
              <a:buAutoNum type="arabicPeriod"/>
            </a:pPr>
            <a:r>
              <a:rPr lang="en-GB" dirty="0"/>
              <a:t>Promote the implementation of the Global Plan of Action to Combat Trafficking in Persons and take into consideration the Toolkit to Combat Trafficking in Persons when developing and implementing national measures relating to trafficking in </a:t>
            </a:r>
            <a:r>
              <a:rPr lang="en-GB" dirty="0" smtClean="0"/>
              <a:t>persons.</a:t>
            </a:r>
          </a:p>
          <a:p>
            <a:pPr marL="1371600" lvl="2" indent="-457200">
              <a:buFont typeface="+mj-lt"/>
              <a:buAutoNum type="arabicPeriod"/>
            </a:pPr>
            <a:r>
              <a:rPr lang="en-GB" dirty="0"/>
              <a:t>Monitor irregular migration routes which may be exploited by human trafficking networks to victimize smuggled or irregular migrants, and cooperate at bilateral, regional and cross-regional levels on investigation, prosecution of perpetrators, prevention, as well as on identification of, and protection and assistance to victims </a:t>
            </a:r>
            <a:r>
              <a:rPr lang="en-US" dirty="0" smtClean="0"/>
              <a:t> </a:t>
            </a:r>
          </a:p>
          <a:p>
            <a:pPr marL="1371600" lvl="2" indent="-457200">
              <a:buFont typeface="+mj-lt"/>
              <a:buAutoNum type="arabicPeriod"/>
            </a:pPr>
            <a:endParaRPr lang="en-US" dirty="0" smtClean="0"/>
          </a:p>
          <a:p>
            <a:pPr marL="1371600" lvl="2" indent="-457200">
              <a:buFont typeface="+mj-lt"/>
              <a:buAutoNum type="arabicPeriod"/>
            </a:pPr>
            <a:endParaRPr lang="en-US" b="1" dirty="0"/>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spTree>
    <p:extLst>
      <p:ext uri="{BB962C8B-B14F-4D97-AF65-F5344CB8AC3E}">
        <p14:creationId xmlns:p14="http://schemas.microsoft.com/office/powerpoint/2010/main" val="1236576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4000" dirty="0" smtClean="0"/>
              <a:t>The UN and Human Trafficking</a:t>
            </a:r>
            <a:endParaRPr lang="en-US" sz="4000" dirty="0"/>
          </a:p>
        </p:txBody>
      </p:sp>
      <p:sp>
        <p:nvSpPr>
          <p:cNvPr id="3" name="Content Placeholder 2"/>
          <p:cNvSpPr>
            <a:spLocks noGrp="1"/>
          </p:cNvSpPr>
          <p:nvPr>
            <p:ph idx="1"/>
          </p:nvPr>
        </p:nvSpPr>
        <p:spPr>
          <a:xfrm>
            <a:off x="914400" y="1735137"/>
            <a:ext cx="7313613" cy="4767149"/>
          </a:xfrm>
        </p:spPr>
        <p:txBody>
          <a:bodyPr>
            <a:normAutofit fontScale="62500" lnSpcReduction="20000"/>
          </a:bodyPr>
          <a:lstStyle/>
          <a:p>
            <a:r>
              <a:rPr lang="en-US" b="1" dirty="0"/>
              <a:t>The Global Compact for Safe, Orderly and Regular Migration </a:t>
            </a:r>
            <a:r>
              <a:rPr lang="en-GB" b="1" dirty="0"/>
              <a:t>Objective 10</a:t>
            </a:r>
            <a:r>
              <a:rPr lang="en-GB" dirty="0"/>
              <a:t> — </a:t>
            </a:r>
            <a:r>
              <a:rPr lang="en-GB" b="1" dirty="0"/>
              <a:t>Prevent and combat trafficking in persons in the context of international </a:t>
            </a:r>
            <a:r>
              <a:rPr lang="en-GB" b="1" dirty="0" smtClean="0"/>
              <a:t>migration</a:t>
            </a:r>
          </a:p>
          <a:p>
            <a:pPr lvl="1"/>
            <a:r>
              <a:rPr lang="en-GB" dirty="0" smtClean="0"/>
              <a:t>4. Share </a:t>
            </a:r>
            <a:r>
              <a:rPr lang="en-GB" dirty="0"/>
              <a:t>information and intelligence, including on the modus operandi, economic models and conditions driving trafficking networks, strengthen cooperation between all relevant actors, including financial intelligence units, regulators and financial institutions, to identify and disrupt financial flows, and enhance judicial cooperation and enforcement in order to increase conviction rates, ensure accountability and end impunity</a:t>
            </a:r>
            <a:r>
              <a:rPr lang="en-US" dirty="0"/>
              <a:t> </a:t>
            </a:r>
          </a:p>
          <a:p>
            <a:pPr lvl="1"/>
            <a:r>
              <a:rPr lang="en-US" dirty="0" smtClean="0"/>
              <a:t>5. </a:t>
            </a:r>
            <a:r>
              <a:rPr lang="en-GB" dirty="0"/>
              <a:t>Apply measures that address the particular vulnerabilities of women, men, girls and boys, regardless of their migration status, that have become or are at risk of becoming victims of trafficking in persons and modern slavery by facilitating access to reporting, focusing on prevention, identification, protection and assistance, and addressing specific forms of abuse, such as sexual exploitation</a:t>
            </a:r>
            <a:r>
              <a:rPr lang="en-US" dirty="0"/>
              <a:t> </a:t>
            </a:r>
          </a:p>
          <a:p>
            <a:pPr lvl="1"/>
            <a:r>
              <a:rPr lang="en-GB" dirty="0" smtClean="0"/>
              <a:t>6. Ensure </a:t>
            </a:r>
            <a:r>
              <a:rPr lang="en-GB" dirty="0"/>
              <a:t>that definitions of trafficking in persons used in legislation, migration policy planning and in judicial prosecutions are in accordance with international law, in order to distinguish between the crimes of trafficking in persons and smuggling of migrants</a:t>
            </a:r>
            <a:r>
              <a:rPr lang="en-US" dirty="0"/>
              <a:t> </a:t>
            </a:r>
            <a:endParaRPr lang="en-US" dirty="0" smtClean="0"/>
          </a:p>
          <a:p>
            <a:pPr lvl="1"/>
            <a:r>
              <a:rPr lang="en-US" dirty="0" smtClean="0"/>
              <a:t>7. </a:t>
            </a:r>
            <a:r>
              <a:rPr lang="en-GB" dirty="0"/>
              <a:t>Strengthen legislation and procedures to enhance prosecution of traffickers, avoid criminalization of migrants for being victims of trafficking in persons, and ensure that protection and assistance to victims are not conditional upon cooperation with the authorities against suspected criminals</a:t>
            </a:r>
            <a:r>
              <a:rPr lang="en-US" dirty="0"/>
              <a:t> </a:t>
            </a:r>
            <a:endParaRPr lang="en-US" dirty="0" smtClean="0"/>
          </a:p>
          <a:p>
            <a:pPr lvl="1"/>
            <a:r>
              <a:rPr lang="en-US" dirty="0" smtClean="0"/>
              <a:t>8. </a:t>
            </a:r>
            <a:r>
              <a:rPr lang="en-GB" dirty="0"/>
              <a:t>Provide migrants that have become victims of trafficking in persons with temporary or permanent residency and work permits for the purpose of allowing victims access to justice, including redress and compensation</a:t>
            </a:r>
            <a:r>
              <a:rPr lang="en-US" dirty="0"/>
              <a:t> </a:t>
            </a:r>
            <a:endParaRPr lang="en-US" dirty="0" smtClean="0"/>
          </a:p>
          <a:p>
            <a:pPr lvl="1"/>
            <a:endParaRPr lang="en-US" b="1" dirty="0"/>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spTree>
    <p:extLst>
      <p:ext uri="{BB962C8B-B14F-4D97-AF65-F5344CB8AC3E}">
        <p14:creationId xmlns:p14="http://schemas.microsoft.com/office/powerpoint/2010/main" val="311492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4000" dirty="0" smtClean="0"/>
              <a:t>The UN and Human Trafficking</a:t>
            </a:r>
            <a:endParaRPr lang="en-US" sz="4000" dirty="0"/>
          </a:p>
        </p:txBody>
      </p:sp>
      <p:sp>
        <p:nvSpPr>
          <p:cNvPr id="3" name="Content Placeholder 2"/>
          <p:cNvSpPr>
            <a:spLocks noGrp="1"/>
          </p:cNvSpPr>
          <p:nvPr>
            <p:ph idx="1"/>
          </p:nvPr>
        </p:nvSpPr>
        <p:spPr>
          <a:xfrm>
            <a:off x="914400" y="1735137"/>
            <a:ext cx="7313613" cy="4507057"/>
          </a:xfrm>
        </p:spPr>
        <p:txBody>
          <a:bodyPr>
            <a:normAutofit fontScale="77500" lnSpcReduction="20000"/>
          </a:bodyPr>
          <a:lstStyle/>
          <a:p>
            <a:r>
              <a:rPr lang="en-US" dirty="0" smtClean="0"/>
              <a:t>Various Considerations</a:t>
            </a:r>
          </a:p>
          <a:p>
            <a:pPr lvl="1"/>
            <a:r>
              <a:rPr lang="en-US" dirty="0" smtClean="0"/>
              <a:t>Nomenclature</a:t>
            </a:r>
          </a:p>
          <a:p>
            <a:pPr lvl="2"/>
            <a:r>
              <a:rPr lang="en-US" dirty="0" smtClean="0"/>
              <a:t>“Human Trafficking” and “Trafficking in Persons”</a:t>
            </a:r>
          </a:p>
          <a:p>
            <a:pPr lvl="3"/>
            <a:r>
              <a:rPr lang="en-US" dirty="0" smtClean="0"/>
              <a:t>Expressions in International Law, e.g., </a:t>
            </a:r>
            <a:r>
              <a:rPr lang="en-GB" dirty="0"/>
              <a:t>Protocol to Prevent, Suppress and Punish Trafficking in Persons Especially Women and Children, supplementing the United Nations Convention against Transnational Organized Crime (UNTOC)</a:t>
            </a:r>
            <a:r>
              <a:rPr lang="en-US" dirty="0"/>
              <a:t> </a:t>
            </a:r>
            <a:endParaRPr lang="en-US" dirty="0" smtClean="0"/>
          </a:p>
          <a:p>
            <a:pPr lvl="2"/>
            <a:r>
              <a:rPr lang="en-US" dirty="0" smtClean="0"/>
              <a:t>“Modern Slavery”</a:t>
            </a:r>
          </a:p>
          <a:p>
            <a:pPr lvl="3"/>
            <a:r>
              <a:rPr lang="en-US" dirty="0" smtClean="0"/>
              <a:t>1926 Slavery Convention </a:t>
            </a:r>
          </a:p>
          <a:p>
            <a:pPr lvl="4"/>
            <a:r>
              <a:rPr lang="en-US" dirty="0" smtClean="0"/>
              <a:t>Slavery defined as “the status or condition of a person over whom any or all of the powers attaching to the right of ownership are exercised”</a:t>
            </a:r>
          </a:p>
          <a:p>
            <a:pPr lvl="4"/>
            <a:r>
              <a:rPr lang="en-US" dirty="0" smtClean="0"/>
              <a:t>The slave trade was defined as “all acts involved in the capture, acquisition or disposal of a person with intent to reduce him to slavery; all acts involved in the acquisition of a slave with a view to selling or exchanging him; all acts of disposal by sale or exchange of a slave acquired with a view to being sold or exchanged, and, in general, every act of trade or transport in slaves.” </a:t>
            </a:r>
          </a:p>
          <a:p>
            <a:pPr lvl="3"/>
            <a:r>
              <a:rPr lang="en-US" dirty="0" smtClean="0"/>
              <a:t>UK Modern Slavery Act 2015</a:t>
            </a:r>
          </a:p>
          <a:p>
            <a:pPr lvl="2"/>
            <a:r>
              <a:rPr lang="en-US" dirty="0" smtClean="0"/>
              <a:t>Expression the Holy See Mission normally uses: “human trafficking and all forms of modern slavery” </a:t>
            </a:r>
            <a:endParaRPr lang="en-US" dirty="0"/>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spTree>
    <p:extLst>
      <p:ext uri="{BB962C8B-B14F-4D97-AF65-F5344CB8AC3E}">
        <p14:creationId xmlns:p14="http://schemas.microsoft.com/office/powerpoint/2010/main" val="2884774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4000" dirty="0" smtClean="0"/>
              <a:t>The UN and Human Trafficking</a:t>
            </a:r>
            <a:endParaRPr lang="en-US" sz="4000" dirty="0"/>
          </a:p>
        </p:txBody>
      </p:sp>
      <p:sp>
        <p:nvSpPr>
          <p:cNvPr id="3" name="Content Placeholder 2"/>
          <p:cNvSpPr>
            <a:spLocks noGrp="1"/>
          </p:cNvSpPr>
          <p:nvPr>
            <p:ph idx="1"/>
          </p:nvPr>
        </p:nvSpPr>
        <p:spPr>
          <a:xfrm>
            <a:off x="914400" y="1514650"/>
            <a:ext cx="7313613" cy="4941738"/>
          </a:xfrm>
        </p:spPr>
        <p:txBody>
          <a:bodyPr>
            <a:normAutofit fontScale="62500" lnSpcReduction="20000"/>
          </a:bodyPr>
          <a:lstStyle/>
          <a:p>
            <a:r>
              <a:rPr lang="en-US" dirty="0"/>
              <a:t>Various Considerations</a:t>
            </a:r>
          </a:p>
          <a:p>
            <a:pPr lvl="1"/>
            <a:r>
              <a:rPr lang="en-US" dirty="0" err="1" smtClean="0"/>
              <a:t>Declarationist</a:t>
            </a:r>
            <a:r>
              <a:rPr lang="en-US" dirty="0" smtClean="0"/>
              <a:t> Nominalism? </a:t>
            </a:r>
          </a:p>
          <a:p>
            <a:pPr lvl="2"/>
            <a:r>
              <a:rPr lang="en-US" dirty="0" smtClean="0"/>
              <a:t>Pope Francis, 2015 Address to General Assembly: “</a:t>
            </a:r>
            <a:r>
              <a:rPr lang="en-US" dirty="0"/>
              <a:t>Our world demands of all government leaders a will which is effective, practical and constant, concrete steps and immediate measures for </a:t>
            </a:r>
            <a:r>
              <a:rPr lang="en-US" dirty="0" smtClean="0"/>
              <a:t>… putting </a:t>
            </a:r>
            <a:r>
              <a:rPr lang="en-US" dirty="0"/>
              <a:t>an end as quickly as possible to the phenomenon of social and economic exclusion, with its baneful consequences</a:t>
            </a:r>
            <a:r>
              <a:rPr lang="en-US" b="1" dirty="0"/>
              <a:t>: human trafficking, the marketing of human organs and tissues, the sexual exploitation of boys and girls, slave </a:t>
            </a:r>
            <a:r>
              <a:rPr lang="en-US" b="1" dirty="0" smtClean="0"/>
              <a:t>labor</a:t>
            </a:r>
            <a:r>
              <a:rPr lang="en-US" b="1" dirty="0"/>
              <a:t>, including </a:t>
            </a:r>
            <a:r>
              <a:rPr lang="en-US" b="1" dirty="0" smtClean="0"/>
              <a:t>prostitution</a:t>
            </a:r>
            <a:r>
              <a:rPr lang="en-US" dirty="0" smtClean="0"/>
              <a:t>…. </a:t>
            </a:r>
            <a:r>
              <a:rPr lang="en-US" dirty="0"/>
              <a:t>Such is the magnitude of these situations and their toll in innocent lives, that we must avoid every temptation to fall into a </a:t>
            </a:r>
            <a:r>
              <a:rPr lang="en-US" b="1" dirty="0" err="1"/>
              <a:t>declarationist</a:t>
            </a:r>
            <a:r>
              <a:rPr lang="en-US" b="1" dirty="0"/>
              <a:t> nominalism </a:t>
            </a:r>
            <a:r>
              <a:rPr lang="en-US" dirty="0" smtClean="0"/>
              <a:t>that would </a:t>
            </a:r>
            <a:r>
              <a:rPr lang="en-US" dirty="0"/>
              <a:t>assuage our consciences. We need to ensure that our institutions are truly effective in the struggle against all these </a:t>
            </a:r>
            <a:r>
              <a:rPr lang="en-US" dirty="0" smtClean="0"/>
              <a:t>scourges”</a:t>
            </a:r>
          </a:p>
          <a:p>
            <a:pPr lvl="2"/>
            <a:r>
              <a:rPr lang="en-US" dirty="0" smtClean="0"/>
              <a:t>Political declarations</a:t>
            </a:r>
          </a:p>
          <a:p>
            <a:pPr lvl="1"/>
            <a:r>
              <a:rPr lang="en-US" dirty="0" smtClean="0"/>
              <a:t>Emphasis on law enforcement</a:t>
            </a:r>
            <a:endParaRPr lang="en-US" dirty="0"/>
          </a:p>
          <a:p>
            <a:pPr lvl="2"/>
            <a:r>
              <a:rPr lang="en-US" dirty="0"/>
              <a:t>UN Office on Drugs and Crime</a:t>
            </a:r>
          </a:p>
          <a:p>
            <a:pPr lvl="2"/>
            <a:r>
              <a:rPr lang="en-US" dirty="0" smtClean="0"/>
              <a:t>Much progress in terms of the adoption of the UN TIP Protocol in national legislation, but convictions are minimal. </a:t>
            </a:r>
          </a:p>
          <a:p>
            <a:pPr lvl="1"/>
            <a:r>
              <a:rPr lang="en-US" dirty="0" smtClean="0"/>
              <a:t>Leadership and coordination</a:t>
            </a:r>
          </a:p>
          <a:p>
            <a:pPr lvl="2"/>
            <a:r>
              <a:rPr lang="en-US" dirty="0" smtClean="0"/>
              <a:t>UN Office on Drugs and Crime</a:t>
            </a:r>
          </a:p>
          <a:p>
            <a:pPr lvl="2"/>
            <a:r>
              <a:rPr lang="en-US" dirty="0" smtClean="0"/>
              <a:t>The Interagency Coordination Group against Trafficking in Persons (ICAT) (“policy forum” among 20 different UN departments, offices and agencies)</a:t>
            </a:r>
          </a:p>
          <a:p>
            <a:pPr lvl="2"/>
            <a:r>
              <a:rPr lang="en-US" dirty="0" smtClean="0"/>
              <a:t>Group of Friends United Against Human Trafficking, 24 Member States, chaired by Belarus</a:t>
            </a:r>
          </a:p>
          <a:p>
            <a:pPr lvl="2"/>
            <a:r>
              <a:rPr lang="en-US" dirty="0" smtClean="0"/>
              <a:t>Various Permanent Missions</a:t>
            </a:r>
          </a:p>
          <a:p>
            <a:pPr lvl="2"/>
            <a:r>
              <a:rPr lang="en-US" dirty="0" smtClean="0"/>
              <a:t>Civil Society</a:t>
            </a:r>
            <a:endParaRPr lang="en-US" dirty="0"/>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spTree>
    <p:extLst>
      <p:ext uri="{BB962C8B-B14F-4D97-AF65-F5344CB8AC3E}">
        <p14:creationId xmlns:p14="http://schemas.microsoft.com/office/powerpoint/2010/main" val="955494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2800" dirty="0" smtClean="0"/>
              <a:t>The Holy See at the UN on Human Trafficking</a:t>
            </a:r>
            <a:endParaRPr lang="en-US" sz="2800" dirty="0"/>
          </a:p>
        </p:txBody>
      </p:sp>
      <p:sp>
        <p:nvSpPr>
          <p:cNvPr id="3" name="Content Placeholder 2"/>
          <p:cNvSpPr>
            <a:spLocks noGrp="1"/>
          </p:cNvSpPr>
          <p:nvPr>
            <p:ph idx="1"/>
          </p:nvPr>
        </p:nvSpPr>
        <p:spPr>
          <a:xfrm>
            <a:off x="1820767" y="1371600"/>
            <a:ext cx="6407246" cy="5038890"/>
          </a:xfrm>
        </p:spPr>
        <p:txBody>
          <a:bodyPr>
            <a:normAutofit fontScale="62500" lnSpcReduction="20000"/>
          </a:bodyPr>
          <a:lstStyle/>
          <a:p>
            <a:r>
              <a:rPr lang="en-US" dirty="0" smtClean="0"/>
              <a:t>The Work of the Church on Human Trafficking</a:t>
            </a:r>
          </a:p>
          <a:p>
            <a:pPr lvl="1"/>
            <a:r>
              <a:rPr lang="en-US" dirty="0" smtClean="0"/>
              <a:t>The Holy See’s involvement is not new! </a:t>
            </a:r>
          </a:p>
          <a:p>
            <a:pPr lvl="1"/>
            <a:r>
              <a:rPr lang="en-US" dirty="0" smtClean="0"/>
              <a:t>Vatican II condemned “</a:t>
            </a:r>
            <a:r>
              <a:rPr lang="en-US" dirty="0"/>
              <a:t>slavery, prostitution, the selling of women and children, and disgraceful working conditions where people are treated as instruments of gain rather than free and responsible persons” as “infamies” that “poison human society, debase their perpetrators” and as “a supreme dishonor to the Creator” (</a:t>
            </a:r>
            <a:r>
              <a:rPr lang="en-US" i="1" u="sng" dirty="0">
                <a:hlinkClick r:id="rId2"/>
              </a:rPr>
              <a:t>Gaudium et Spes</a:t>
            </a:r>
            <a:r>
              <a:rPr lang="en-US" dirty="0"/>
              <a:t>, 27).</a:t>
            </a:r>
            <a:r>
              <a:rPr lang="en-US" dirty="0"/>
              <a:t> </a:t>
            </a:r>
            <a:endParaRPr lang="en-US" dirty="0" smtClean="0"/>
          </a:p>
          <a:p>
            <a:pPr lvl="1"/>
            <a:r>
              <a:rPr lang="en-US" dirty="0" smtClean="0"/>
              <a:t>St. John Paul II gave a lengthy address </a:t>
            </a:r>
            <a:r>
              <a:rPr lang="en-US" dirty="0"/>
              <a:t>on the occasion of the International Conference, “Twenty-First Century Slavery: the Human Rights Dimension to the Trafficking in Human Beings,” May 15, 2002</a:t>
            </a:r>
            <a:r>
              <a:rPr lang="en-US" dirty="0" smtClean="0"/>
              <a:t>), saying: </a:t>
            </a:r>
          </a:p>
          <a:p>
            <a:pPr lvl="2"/>
            <a:r>
              <a:rPr lang="en-US" dirty="0" smtClean="0"/>
              <a:t>“The </a:t>
            </a:r>
            <a:r>
              <a:rPr lang="en-US" dirty="0"/>
              <a:t>issue of human trafficking must be addressed by promoting effective juridical instruments to halt this iniquitous trade, to punish those who profit from it, and to assist the reintegration of its victims.” </a:t>
            </a:r>
            <a:endParaRPr lang="en-US" dirty="0" smtClean="0"/>
          </a:p>
          <a:p>
            <a:pPr lvl="2"/>
            <a:r>
              <a:rPr lang="en-US" dirty="0" smtClean="0"/>
              <a:t>“</a:t>
            </a:r>
            <a:r>
              <a:rPr lang="en-US" dirty="0"/>
              <a:t>The sexual exploitation of women and children is a particularly repugnant aspect of this trade, and must be recognized as an intrinsic violation of human dignity and rights. The disturbing tendency to treat prostitution as a business or industry not only contributes to the trade in human beings, but is itself evidence of a growing tendency to … reduce the rich mystery of human sexuality to a mere commodity.” </a:t>
            </a:r>
            <a:endParaRPr lang="en-US" dirty="0" smtClean="0"/>
          </a:p>
          <a:p>
            <a:pPr lvl="2"/>
            <a:r>
              <a:rPr lang="en-US" dirty="0" smtClean="0"/>
              <a:t>He </a:t>
            </a:r>
            <a:r>
              <a:rPr lang="en-US" dirty="0"/>
              <a:t>urged that attention be given not only to the “significant political and juridical issues involved in responding to this modern plague,” but also to the “ethical questions” that fuel the market demand for human trafficking, namely, “the lifestyles and models of behavior, particularly with regard to the image of women, which generate what has become a veritable industry of sexual exploitation in the developed countries”</a:t>
            </a:r>
            <a:r>
              <a:rPr lang="en-US" dirty="0"/>
              <a:t> </a:t>
            </a:r>
          </a:p>
        </p:txBody>
      </p:sp>
      <p:pic>
        <p:nvPicPr>
          <p:cNvPr id="4" name="Picture 3" descr="Transparent Stemma No 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pic>
        <p:nvPicPr>
          <p:cNvPr id="5" name="Picture 4" descr="97318 - First Phase Digital - 30_09_2005 - 14.46.55.jpg"/>
          <p:cNvPicPr>
            <a:picLocks noChangeAspect="1"/>
          </p:cNvPicPr>
          <p:nvPr/>
        </p:nvPicPr>
        <p:blipFill rotWithShape="1">
          <a:blip r:embed="rId4" cstate="print">
            <a:extLst>
              <a:ext uri="{28A0092B-C50C-407E-A947-70E740481C1C}">
                <a14:useLocalDpi xmlns:a14="http://schemas.microsoft.com/office/drawing/2010/main" val="0"/>
              </a:ext>
            </a:extLst>
          </a:blip>
          <a:srcRect l="39761" r="18908"/>
          <a:stretch/>
        </p:blipFill>
        <p:spPr>
          <a:xfrm flipH="1">
            <a:off x="517400" y="2210433"/>
            <a:ext cx="1756297" cy="2959100"/>
          </a:xfrm>
          <a:prstGeom prst="rect">
            <a:avLst/>
          </a:prstGeom>
        </p:spPr>
      </p:pic>
    </p:spTree>
    <p:extLst>
      <p:ext uri="{BB962C8B-B14F-4D97-AF65-F5344CB8AC3E}">
        <p14:creationId xmlns:p14="http://schemas.microsoft.com/office/powerpoint/2010/main" val="60346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2800" dirty="0"/>
              <a:t>The Holy See at the UN on Human Trafficking</a:t>
            </a:r>
          </a:p>
        </p:txBody>
      </p:sp>
      <p:sp>
        <p:nvSpPr>
          <p:cNvPr id="3" name="Content Placeholder 2"/>
          <p:cNvSpPr>
            <a:spLocks noGrp="1"/>
          </p:cNvSpPr>
          <p:nvPr>
            <p:ph idx="1"/>
          </p:nvPr>
        </p:nvSpPr>
        <p:spPr>
          <a:xfrm>
            <a:off x="1912571" y="1735138"/>
            <a:ext cx="6315442" cy="4056062"/>
          </a:xfrm>
        </p:spPr>
        <p:txBody>
          <a:bodyPr>
            <a:normAutofit fontScale="77500" lnSpcReduction="20000"/>
          </a:bodyPr>
          <a:lstStyle/>
          <a:p>
            <a:r>
              <a:rPr lang="en-US" dirty="0"/>
              <a:t>The Work of the Church on Human Trafficking</a:t>
            </a:r>
          </a:p>
          <a:p>
            <a:pPr lvl="1"/>
            <a:r>
              <a:rPr lang="en-US" dirty="0"/>
              <a:t>Pope Benedict XVI likewise condemned the “scourge of trafficking in human beings” in his 2006 Message for the World Day of Migrants and Refugees, saying that the world needed to combat the “trafficking in human beings, especially women, that flourishes where opportunities to improve their standard of living or even to survive are limited.” </a:t>
            </a:r>
            <a:endParaRPr lang="en-US" dirty="0" smtClean="0"/>
          </a:p>
          <a:p>
            <a:pPr lvl="1"/>
            <a:r>
              <a:rPr lang="en-US" dirty="0" smtClean="0"/>
              <a:t>He </a:t>
            </a:r>
            <a:r>
              <a:rPr lang="en-US" dirty="0"/>
              <a:t>continued, “It becomes easy for the trafficker to offer his own ‘services’ to the victims, who often do not even vaguely suspect what awaits them. In some cases there are women and girls who are destined to be exploited almost like slaves in their work, and not infrequently in the sex industry, too.” </a:t>
            </a:r>
            <a:endParaRPr lang="en-US" dirty="0" smtClean="0"/>
          </a:p>
          <a:p>
            <a:pPr lvl="1"/>
            <a:r>
              <a:rPr lang="en-US" dirty="0" smtClean="0"/>
              <a:t>He </a:t>
            </a:r>
            <a:r>
              <a:rPr lang="en-US" dirty="0"/>
              <a:t>specifically criticized the “the widespread hedonistic and commercial culture that encourages the systematic exploitation of sexuality” and in a particular way harms women and girls.</a:t>
            </a:r>
            <a:r>
              <a:rPr lang="en-US" dirty="0"/>
              <a:t> </a:t>
            </a:r>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pic>
        <p:nvPicPr>
          <p:cNvPr id="6" name="Picture 5" descr="174305 - GA am - 18_04_2008 - 14.28.26.jpg"/>
          <p:cNvPicPr>
            <a:picLocks noChangeAspect="1"/>
          </p:cNvPicPr>
          <p:nvPr/>
        </p:nvPicPr>
        <p:blipFill rotWithShape="1">
          <a:blip r:embed="rId3" cstate="print">
            <a:extLst>
              <a:ext uri="{28A0092B-C50C-407E-A947-70E740481C1C}">
                <a14:useLocalDpi xmlns:a14="http://schemas.microsoft.com/office/drawing/2010/main" val="0"/>
              </a:ext>
            </a:extLst>
          </a:blip>
          <a:srcRect l="24243" t="1625" r="43209" b="22724"/>
          <a:stretch/>
        </p:blipFill>
        <p:spPr>
          <a:xfrm>
            <a:off x="642405" y="2426207"/>
            <a:ext cx="1563298" cy="2422373"/>
          </a:xfrm>
          <a:prstGeom prst="rect">
            <a:avLst/>
          </a:prstGeom>
        </p:spPr>
      </p:pic>
    </p:spTree>
    <p:extLst>
      <p:ext uri="{BB962C8B-B14F-4D97-AF65-F5344CB8AC3E}">
        <p14:creationId xmlns:p14="http://schemas.microsoft.com/office/powerpoint/2010/main" val="1363445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2800" dirty="0"/>
              <a:t>The Holy See at the UN on Human Trafficking</a:t>
            </a:r>
          </a:p>
        </p:txBody>
      </p:sp>
      <p:sp>
        <p:nvSpPr>
          <p:cNvPr id="3" name="Content Placeholder 2"/>
          <p:cNvSpPr>
            <a:spLocks noGrp="1"/>
          </p:cNvSpPr>
          <p:nvPr>
            <p:ph idx="1"/>
          </p:nvPr>
        </p:nvSpPr>
        <p:spPr>
          <a:xfrm>
            <a:off x="2120727" y="1735138"/>
            <a:ext cx="6107286" cy="4598854"/>
          </a:xfrm>
        </p:spPr>
        <p:txBody>
          <a:bodyPr>
            <a:normAutofit fontScale="85000" lnSpcReduction="20000"/>
          </a:bodyPr>
          <a:lstStyle/>
          <a:p>
            <a:r>
              <a:rPr lang="en-US" dirty="0"/>
              <a:t>The Work of the Church on Human Trafficking</a:t>
            </a:r>
          </a:p>
          <a:p>
            <a:pPr lvl="1"/>
            <a:r>
              <a:rPr lang="en-US" dirty="0" smtClean="0"/>
              <a:t>Pope Francis has taken papal involvement to a new level. </a:t>
            </a:r>
          </a:p>
          <a:p>
            <a:pPr lvl="1"/>
            <a:r>
              <a:rPr lang="en-US" dirty="0" smtClean="0"/>
              <a:t>Hand-written note to Bishop </a:t>
            </a:r>
            <a:r>
              <a:rPr lang="en-US" dirty="0"/>
              <a:t>Marcelo Sanchez </a:t>
            </a:r>
            <a:r>
              <a:rPr lang="en-US" dirty="0" err="1"/>
              <a:t>Sorondo</a:t>
            </a:r>
            <a:r>
              <a:rPr lang="en-US" dirty="0"/>
              <a:t>, Chancellor of the Pontifical </a:t>
            </a:r>
            <a:r>
              <a:rPr lang="en-US" dirty="0" smtClean="0"/>
              <a:t>Academies </a:t>
            </a:r>
            <a:r>
              <a:rPr lang="en-US" dirty="0"/>
              <a:t>for </a:t>
            </a:r>
            <a:r>
              <a:rPr lang="en-US" dirty="0" smtClean="0"/>
              <a:t>Science and Social </a:t>
            </a:r>
            <a:r>
              <a:rPr lang="en-US" dirty="0"/>
              <a:t>Sciences, in which he wrote, “I believe it would be good to examine human trafficking and modern slavery. Organ trafficking could be examined in connection with human trafficking. Many thanks, Francis.” </a:t>
            </a:r>
            <a:endParaRPr lang="en-US" dirty="0" smtClean="0"/>
          </a:p>
          <a:p>
            <a:pPr lvl="1"/>
            <a:r>
              <a:rPr lang="en-US" dirty="0" smtClean="0"/>
              <a:t>2014 </a:t>
            </a:r>
            <a:r>
              <a:rPr lang="en-US" dirty="0"/>
              <a:t>Joint Declaration of Religious Leaders against Modern Slavery</a:t>
            </a:r>
            <a:r>
              <a:rPr lang="en-US" dirty="0"/>
              <a:t> </a:t>
            </a:r>
            <a:endParaRPr lang="en-US" dirty="0" smtClean="0"/>
          </a:p>
          <a:p>
            <a:pPr lvl="1"/>
            <a:r>
              <a:rPr lang="en-US" i="1" dirty="0" err="1" smtClean="0"/>
              <a:t>Evangelii</a:t>
            </a:r>
            <a:r>
              <a:rPr lang="en-US" i="1" dirty="0" smtClean="0"/>
              <a:t> </a:t>
            </a:r>
            <a:r>
              <a:rPr lang="en-US" i="1" dirty="0" err="1" smtClean="0"/>
              <a:t>Gaudium</a:t>
            </a:r>
            <a:r>
              <a:rPr lang="en-US" i="1" dirty="0" smtClean="0"/>
              <a:t> </a:t>
            </a:r>
            <a:r>
              <a:rPr lang="en-US" dirty="0" smtClean="0"/>
              <a:t>(2013</a:t>
            </a:r>
            <a:r>
              <a:rPr lang="en-US" i="1" dirty="0" smtClean="0"/>
              <a:t>) </a:t>
            </a:r>
            <a:r>
              <a:rPr lang="en-US" dirty="0" smtClean="0"/>
              <a:t>and </a:t>
            </a:r>
            <a:r>
              <a:rPr lang="en-US" i="1" dirty="0" err="1" smtClean="0"/>
              <a:t>Laudato</a:t>
            </a:r>
            <a:r>
              <a:rPr lang="en-US" i="1" dirty="0" smtClean="0"/>
              <a:t> </a:t>
            </a:r>
            <a:r>
              <a:rPr lang="en-US" i="1" dirty="0" err="1" smtClean="0"/>
              <a:t>S</a:t>
            </a:r>
            <a:r>
              <a:rPr lang="en-US" i="1" dirty="0" err="1" smtClean="0"/>
              <a:t>ì</a:t>
            </a:r>
            <a:r>
              <a:rPr lang="en-US" i="1" dirty="0" smtClean="0"/>
              <a:t>’ </a:t>
            </a:r>
            <a:r>
              <a:rPr lang="en-US" dirty="0" smtClean="0"/>
              <a:t>(2015)</a:t>
            </a:r>
          </a:p>
          <a:p>
            <a:pPr lvl="1"/>
            <a:r>
              <a:rPr lang="en-US" dirty="0"/>
              <a:t>2015 </a:t>
            </a:r>
            <a:r>
              <a:rPr lang="en-US" i="1" dirty="0"/>
              <a:t>Message for the World Day of Peace</a:t>
            </a:r>
            <a:r>
              <a:rPr lang="en-US" i="1" dirty="0"/>
              <a:t> </a:t>
            </a:r>
            <a:endParaRPr lang="en-US" i="1" dirty="0" smtClean="0"/>
          </a:p>
          <a:p>
            <a:pPr lvl="1"/>
            <a:r>
              <a:rPr lang="en-US" dirty="0" smtClean="0"/>
              <a:t>UN General Assembly Address 2015</a:t>
            </a:r>
          </a:p>
          <a:p>
            <a:pPr lvl="1"/>
            <a:r>
              <a:rPr lang="en-US" dirty="0" smtClean="0"/>
              <a:t>The Santa Marta Group</a:t>
            </a:r>
            <a:endParaRPr lang="en-US" dirty="0"/>
          </a:p>
          <a:p>
            <a:endParaRPr lang="en-US" dirty="0"/>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pic>
        <p:nvPicPr>
          <p:cNvPr id="5" name="Picture 4" descr="images-1.jpeg"/>
          <p:cNvPicPr>
            <a:picLocks noChangeAspect="1"/>
          </p:cNvPicPr>
          <p:nvPr/>
        </p:nvPicPr>
        <p:blipFill rotWithShape="1">
          <a:blip r:embed="rId3">
            <a:extLst>
              <a:ext uri="{28A0092B-C50C-407E-A947-70E740481C1C}">
                <a14:useLocalDpi xmlns:a14="http://schemas.microsoft.com/office/drawing/2010/main" val="0"/>
              </a:ext>
            </a:extLst>
          </a:blip>
          <a:srcRect l="23540" r="26955"/>
          <a:stretch/>
        </p:blipFill>
        <p:spPr>
          <a:xfrm>
            <a:off x="391763" y="2729605"/>
            <a:ext cx="1728964" cy="2324100"/>
          </a:xfrm>
          <a:prstGeom prst="rect">
            <a:avLst/>
          </a:prstGeom>
        </p:spPr>
      </p:pic>
    </p:spTree>
    <p:extLst>
      <p:ext uri="{BB962C8B-B14F-4D97-AF65-F5344CB8AC3E}">
        <p14:creationId xmlns:p14="http://schemas.microsoft.com/office/powerpoint/2010/main" val="3359733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2800" dirty="0"/>
              <a:t>The Holy See at the UN on Human Trafficking</a:t>
            </a:r>
          </a:p>
        </p:txBody>
      </p:sp>
      <p:sp>
        <p:nvSpPr>
          <p:cNvPr id="3" name="Content Placeholder 2"/>
          <p:cNvSpPr>
            <a:spLocks noGrp="1"/>
          </p:cNvSpPr>
          <p:nvPr>
            <p:ph idx="1"/>
          </p:nvPr>
        </p:nvSpPr>
        <p:spPr>
          <a:xfrm>
            <a:off x="1256245" y="1735137"/>
            <a:ext cx="7313613" cy="4690651"/>
          </a:xfrm>
        </p:spPr>
        <p:txBody>
          <a:bodyPr>
            <a:normAutofit fontScale="62500" lnSpcReduction="20000"/>
          </a:bodyPr>
          <a:lstStyle/>
          <a:p>
            <a:r>
              <a:rPr lang="en-US" dirty="0" smtClean="0"/>
              <a:t>Pope Francis spoke out earlier this week (May 7, 2018) in a video message to the “Forum </a:t>
            </a:r>
            <a:r>
              <a:rPr lang="en-US" dirty="0"/>
              <a:t>on modern forms of </a:t>
            </a:r>
            <a:r>
              <a:rPr lang="en-US" dirty="0" smtClean="0"/>
              <a:t>slavery” being held in Buenos Aires in which he said: </a:t>
            </a:r>
          </a:p>
          <a:p>
            <a:pPr lvl="1"/>
            <a:r>
              <a:rPr lang="en-US" dirty="0" smtClean="0"/>
              <a:t>“</a:t>
            </a:r>
            <a:r>
              <a:rPr lang="en-US" dirty="0"/>
              <a:t>Slavery is not something from other times. It is a practice that has deep roots and continues to manifest itself today and in many different ways: trafficking of human beings, exploitation of work through debt, exploitation of children, sexual exploitation and forced domestic work are some of the many forms. Each one is as serious and inhuman as the </a:t>
            </a:r>
            <a:r>
              <a:rPr lang="en-US" dirty="0" smtClean="0"/>
              <a:t>others.”</a:t>
            </a:r>
          </a:p>
          <a:p>
            <a:pPr lvl="1"/>
            <a:r>
              <a:rPr lang="en-US" dirty="0" smtClean="0"/>
              <a:t>“According </a:t>
            </a:r>
            <a:r>
              <a:rPr lang="en-US" dirty="0"/>
              <a:t>to some recent statistics, there would be more than 40 million people, men, but especially women and children, who suffer as a result of slavery. Just to give us an idea, imagine that if they lived in a single city, it would be the largest megalopolis on our planet and would have, more or less, four times the population of the entire urban area of Buenos Aires and Greater Buenos Aires</a:t>
            </a:r>
            <a:r>
              <a:rPr lang="en-US" dirty="0" smtClean="0"/>
              <a:t>.”</a:t>
            </a:r>
          </a:p>
          <a:p>
            <a:pPr lvl="1"/>
            <a:r>
              <a:rPr lang="en-US" dirty="0" smtClean="0"/>
              <a:t>“</a:t>
            </a:r>
            <a:r>
              <a:rPr lang="en-US" dirty="0"/>
              <a:t>Faced with this tragic reality, no one can wash their hands of it without being, in some way, an accomplice to this crime against humanity</a:t>
            </a:r>
            <a:r>
              <a:rPr lang="en-US" dirty="0" smtClean="0"/>
              <a:t>.”</a:t>
            </a:r>
          </a:p>
          <a:p>
            <a:pPr lvl="1"/>
            <a:r>
              <a:rPr lang="en-US" dirty="0" smtClean="0"/>
              <a:t>Three tasks: </a:t>
            </a:r>
          </a:p>
          <a:p>
            <a:pPr lvl="2"/>
            <a:r>
              <a:rPr lang="en-US" dirty="0" smtClean="0"/>
              <a:t>Break “the veil of indifference” through increasing awareness</a:t>
            </a:r>
          </a:p>
          <a:p>
            <a:pPr lvl="2"/>
            <a:r>
              <a:rPr lang="en-US" dirty="0" smtClean="0"/>
              <a:t>Act in favor of those who have been enslaved: defending their rights, ensuring that those who have hurt them don’t escape justice. </a:t>
            </a:r>
          </a:p>
          <a:p>
            <a:pPr lvl="2"/>
            <a:r>
              <a:rPr lang="en-US" dirty="0"/>
              <a:t>A</a:t>
            </a:r>
            <a:r>
              <a:rPr lang="en-US" dirty="0" smtClean="0"/>
              <a:t>ddressing the poverty that makes them vulnerable to exploitation through development, education, employment, etc. </a:t>
            </a:r>
          </a:p>
          <a:p>
            <a:pPr lvl="1"/>
            <a:r>
              <a:rPr lang="en-US" dirty="0" smtClean="0"/>
              <a:t>“</a:t>
            </a:r>
            <a:r>
              <a:rPr lang="en-US" dirty="0"/>
              <a:t>This immense task, which requires courage, patience and perseverance, demands a joint and global effort on the part of the different actors that make up society. The Churches must also play a role task in this</a:t>
            </a:r>
            <a:r>
              <a:rPr lang="en-US" dirty="0" smtClean="0"/>
              <a:t>.”</a:t>
            </a:r>
          </a:p>
          <a:p>
            <a:pPr lvl="2"/>
            <a:endParaRPr lang="en-US" dirty="0" smtClean="0"/>
          </a:p>
          <a:p>
            <a:pPr lvl="2"/>
            <a:endParaRPr lang="en-US" dirty="0"/>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pic>
        <p:nvPicPr>
          <p:cNvPr id="5" name="Picture 4" descr="images-1.jpeg"/>
          <p:cNvPicPr>
            <a:picLocks noChangeAspect="1"/>
          </p:cNvPicPr>
          <p:nvPr/>
        </p:nvPicPr>
        <p:blipFill rotWithShape="1">
          <a:blip r:embed="rId3">
            <a:extLst>
              <a:ext uri="{28A0092B-C50C-407E-A947-70E740481C1C}">
                <a14:useLocalDpi xmlns:a14="http://schemas.microsoft.com/office/drawing/2010/main" val="0"/>
              </a:ext>
            </a:extLst>
          </a:blip>
          <a:srcRect l="23540" r="26955"/>
          <a:stretch/>
        </p:blipFill>
        <p:spPr>
          <a:xfrm>
            <a:off x="274981" y="2316519"/>
            <a:ext cx="1394480" cy="1874481"/>
          </a:xfrm>
          <a:prstGeom prst="rect">
            <a:avLst/>
          </a:prstGeom>
        </p:spPr>
      </p:pic>
    </p:spTree>
    <p:extLst>
      <p:ext uri="{BB962C8B-B14F-4D97-AF65-F5344CB8AC3E}">
        <p14:creationId xmlns:p14="http://schemas.microsoft.com/office/powerpoint/2010/main" val="3564835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2800" dirty="0"/>
              <a:t>The Holy See at the UN on Human Trafficking</a:t>
            </a:r>
          </a:p>
        </p:txBody>
      </p:sp>
      <p:sp>
        <p:nvSpPr>
          <p:cNvPr id="3" name="Content Placeholder 2"/>
          <p:cNvSpPr>
            <a:spLocks noGrp="1"/>
          </p:cNvSpPr>
          <p:nvPr>
            <p:ph idx="1"/>
          </p:nvPr>
        </p:nvSpPr>
        <p:spPr/>
        <p:txBody>
          <a:bodyPr>
            <a:normAutofit/>
          </a:bodyPr>
          <a:lstStyle/>
          <a:p>
            <a:r>
              <a:rPr lang="en-US" dirty="0" smtClean="0"/>
              <a:t>Emphases of the Permanent Observer Mission of the Holy See to the UN (in New York)</a:t>
            </a:r>
          </a:p>
          <a:p>
            <a:pPr lvl="1"/>
            <a:r>
              <a:rPr lang="en-US" dirty="0" smtClean="0"/>
              <a:t>Negotiations</a:t>
            </a:r>
          </a:p>
          <a:p>
            <a:pPr lvl="2"/>
            <a:r>
              <a:rPr lang="en-US" dirty="0" smtClean="0"/>
              <a:t>Address demand</a:t>
            </a:r>
          </a:p>
          <a:p>
            <a:pPr lvl="2"/>
            <a:r>
              <a:rPr lang="en-US" dirty="0" smtClean="0"/>
              <a:t>Ensure focus on rescue, rehabilitation and reintegration</a:t>
            </a:r>
          </a:p>
          <a:p>
            <a:pPr lvl="2"/>
            <a:r>
              <a:rPr lang="en-US" dirty="0"/>
              <a:t>Address the underlying </a:t>
            </a:r>
            <a:r>
              <a:rPr lang="en-US" dirty="0" smtClean="0"/>
              <a:t>causes</a:t>
            </a:r>
          </a:p>
          <a:p>
            <a:pPr lvl="2"/>
            <a:r>
              <a:rPr lang="en-US" dirty="0" smtClean="0"/>
              <a:t>Focus on the work of faith-based organizations, especially the work of women religious and charitable organizations</a:t>
            </a:r>
          </a:p>
          <a:p>
            <a:pPr lvl="1"/>
            <a:r>
              <a:rPr lang="en-US" dirty="0" smtClean="0"/>
              <a:t>Conferences</a:t>
            </a:r>
          </a:p>
          <a:p>
            <a:pPr lvl="2"/>
            <a:r>
              <a:rPr lang="en-US" dirty="0" smtClean="0"/>
              <a:t>Give far greater attention to these emphases</a:t>
            </a:r>
          </a:p>
          <a:p>
            <a:pPr lvl="1"/>
            <a:endParaRPr lang="en-US" dirty="0"/>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spTree>
    <p:extLst>
      <p:ext uri="{BB962C8B-B14F-4D97-AF65-F5344CB8AC3E}">
        <p14:creationId xmlns:p14="http://schemas.microsoft.com/office/powerpoint/2010/main" val="369381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4000" dirty="0" smtClean="0"/>
              <a:t>The UN and Human Trafficking</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Attuned and focused to the scourge of trafficking</a:t>
            </a:r>
          </a:p>
          <a:p>
            <a:r>
              <a:rPr lang="en-US" dirty="0" smtClean="0"/>
              <a:t>Various central documents and actions</a:t>
            </a:r>
          </a:p>
          <a:p>
            <a:pPr lvl="1"/>
            <a:r>
              <a:rPr lang="en-US" b="1" dirty="0"/>
              <a:t>Protocol to Prevent, Suppress and Punish Trafficking in Persons, especially Women and Children</a:t>
            </a:r>
            <a:r>
              <a:rPr lang="en-US" dirty="0"/>
              <a:t> </a:t>
            </a:r>
            <a:r>
              <a:rPr lang="en-US" dirty="0" smtClean="0"/>
              <a:t>(part of the UN Convention against Transnational Crime, adopted in 2000, entered into force 2003)</a:t>
            </a:r>
          </a:p>
          <a:p>
            <a:pPr lvl="1"/>
            <a:r>
              <a:rPr lang="en-US" b="1" dirty="0" smtClean="0"/>
              <a:t>Global Plan of Action to Combat Trafficking in Persons</a:t>
            </a:r>
            <a:r>
              <a:rPr lang="en-US" dirty="0" smtClean="0"/>
              <a:t> (2010)</a:t>
            </a:r>
          </a:p>
          <a:p>
            <a:pPr lvl="1"/>
            <a:r>
              <a:rPr lang="en-US" b="1" dirty="0" smtClean="0"/>
              <a:t>Transforming Our World: The 2030 Agenda for Sustainable Development </a:t>
            </a:r>
            <a:r>
              <a:rPr lang="en-US" dirty="0" smtClean="0"/>
              <a:t>(2015)</a:t>
            </a:r>
          </a:p>
          <a:p>
            <a:pPr lvl="1"/>
            <a:r>
              <a:rPr lang="en-US" b="1" dirty="0" smtClean="0"/>
              <a:t>The Global Compact for Safe, Orderly and Regular Migration and the Global Compact for Refugees </a:t>
            </a:r>
            <a:r>
              <a:rPr lang="en-US" dirty="0" smtClean="0"/>
              <a:t>(2018)</a:t>
            </a:r>
            <a:endParaRPr lang="en-US" dirty="0"/>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spTree>
    <p:extLst>
      <p:ext uri="{BB962C8B-B14F-4D97-AF65-F5344CB8AC3E}">
        <p14:creationId xmlns:p14="http://schemas.microsoft.com/office/powerpoint/2010/main" val="4138259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2800" dirty="0"/>
              <a:t>The Holy See at the UN on Human Trafficking</a:t>
            </a:r>
          </a:p>
        </p:txBody>
      </p:sp>
      <p:sp>
        <p:nvSpPr>
          <p:cNvPr id="3" name="Content Placeholder 2"/>
          <p:cNvSpPr>
            <a:spLocks noGrp="1"/>
          </p:cNvSpPr>
          <p:nvPr>
            <p:ph idx="1"/>
          </p:nvPr>
        </p:nvSpPr>
        <p:spPr>
          <a:xfrm>
            <a:off x="397815" y="3778976"/>
            <a:ext cx="7830199" cy="2677412"/>
          </a:xfrm>
        </p:spPr>
        <p:txBody>
          <a:bodyPr>
            <a:normAutofit fontScale="77500" lnSpcReduction="20000"/>
          </a:bodyPr>
          <a:lstStyle/>
          <a:p>
            <a:pPr lvl="1"/>
            <a:r>
              <a:rPr lang="en-US" dirty="0"/>
              <a:t>Co-sponsored with the Santa Marta Group, led by Cardinal Vincent Nichols and UK Independent Anti-Slavery Commission Kevin Hyland</a:t>
            </a:r>
          </a:p>
          <a:p>
            <a:pPr lvl="1"/>
            <a:r>
              <a:rPr lang="en-US" dirty="0" smtClean="0"/>
              <a:t>Focused on the scope of the problem, what is being </a:t>
            </a:r>
            <a:r>
              <a:rPr lang="en-US" dirty="0"/>
              <a:t>d</a:t>
            </a:r>
            <a:r>
              <a:rPr lang="en-US" dirty="0" smtClean="0"/>
              <a:t>one to </a:t>
            </a:r>
            <a:r>
              <a:rPr lang="en-US" dirty="0"/>
              <a:t>a</a:t>
            </a:r>
            <a:r>
              <a:rPr lang="en-US" dirty="0" smtClean="0"/>
              <a:t>ddress it in a coordinated way, insights from member states and reactions from the floor. </a:t>
            </a:r>
            <a:endParaRPr lang="en-US" dirty="0"/>
          </a:p>
          <a:p>
            <a:pPr lvl="1"/>
            <a:r>
              <a:rPr lang="en-US" dirty="0" smtClean="0"/>
              <a:t>Participation from Survivors, the President of the General Assembly, 13 Ambassadors, Ministers, Leaders from the UNODC, ILO, IOM, UN University, Freedom Fund, Media organizations, Government Ministers, Leading Women Religious including from RENATE, Bishop Sanchez </a:t>
            </a:r>
            <a:r>
              <a:rPr lang="en-US" dirty="0" err="1" smtClean="0"/>
              <a:t>Sorondo</a:t>
            </a:r>
            <a:r>
              <a:rPr lang="en-US" dirty="0" smtClean="0"/>
              <a:t> and more. </a:t>
            </a:r>
          </a:p>
          <a:p>
            <a:pPr lvl="1"/>
            <a:r>
              <a:rPr lang="en-US" dirty="0" smtClean="0"/>
              <a:t>600 in attendance, including many leaders in the fight against trafficking from around the world. </a:t>
            </a:r>
          </a:p>
          <a:p>
            <a:endParaRPr lang="en-US" dirty="0"/>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pic>
        <p:nvPicPr>
          <p:cNvPr id="5" name="Picture 4" descr="2016 I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71600"/>
            <a:ext cx="3505200" cy="2300058"/>
          </a:xfrm>
          <a:prstGeom prst="rect">
            <a:avLst/>
          </a:prstGeom>
        </p:spPr>
      </p:pic>
      <p:sp>
        <p:nvSpPr>
          <p:cNvPr id="6" name="Content Placeholder 2"/>
          <p:cNvSpPr txBox="1">
            <a:spLocks/>
          </p:cNvSpPr>
          <p:nvPr/>
        </p:nvSpPr>
        <p:spPr>
          <a:xfrm>
            <a:off x="4419600" y="1371600"/>
            <a:ext cx="3960813" cy="2493818"/>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6"/>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5"/>
              </a:buBlip>
              <a:defRPr lang="en-US" sz="1800" kern="1200" dirty="0">
                <a:solidFill>
                  <a:schemeClr val="tx1"/>
                </a:solidFill>
                <a:latin typeface="+mn-lt"/>
                <a:ea typeface="+mn-ea"/>
                <a:cs typeface="+mn-cs"/>
              </a:defRPr>
            </a:lvl9pPr>
          </a:lstStyle>
          <a:p>
            <a:pPr marL="0" indent="0" algn="r">
              <a:buNone/>
            </a:pPr>
            <a:r>
              <a:rPr lang="en-US" b="1" dirty="0" smtClean="0"/>
              <a:t>“Ending Human Trafficking by 2030: The Role of Global Partnerships in Eradicating Modern Slavery,”</a:t>
            </a:r>
            <a:r>
              <a:rPr lang="en-US" dirty="0" smtClean="0"/>
              <a:t> </a:t>
            </a:r>
            <a:br>
              <a:rPr lang="en-US" dirty="0" smtClean="0"/>
            </a:br>
            <a:r>
              <a:rPr lang="en-US" dirty="0" smtClean="0"/>
              <a:t>April 7, 2016</a:t>
            </a:r>
          </a:p>
          <a:p>
            <a:endParaRPr lang="en-US" dirty="0"/>
          </a:p>
        </p:txBody>
      </p:sp>
    </p:spTree>
    <p:extLst>
      <p:ext uri="{BB962C8B-B14F-4D97-AF65-F5344CB8AC3E}">
        <p14:creationId xmlns:p14="http://schemas.microsoft.com/office/powerpoint/2010/main" val="372218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2800" dirty="0"/>
              <a:t>The Holy See at the UN on Human Trafficking</a:t>
            </a:r>
          </a:p>
        </p:txBody>
      </p:sp>
      <p:sp>
        <p:nvSpPr>
          <p:cNvPr id="3" name="Content Placeholder 2"/>
          <p:cNvSpPr>
            <a:spLocks noGrp="1"/>
          </p:cNvSpPr>
          <p:nvPr>
            <p:ph idx="1"/>
          </p:nvPr>
        </p:nvSpPr>
        <p:spPr>
          <a:xfrm>
            <a:off x="914400" y="2997747"/>
            <a:ext cx="7313613" cy="3626935"/>
          </a:xfrm>
        </p:spPr>
        <p:txBody>
          <a:bodyPr>
            <a:normAutofit fontScale="70000" lnSpcReduction="20000"/>
          </a:bodyPr>
          <a:lstStyle/>
          <a:p>
            <a:r>
              <a:rPr lang="en-US" b="1" dirty="0" smtClean="0"/>
              <a:t>“The Pastoral Care of Women and Girls Working or Living on the Street,”</a:t>
            </a:r>
            <a:r>
              <a:rPr lang="en-US" dirty="0" smtClean="0"/>
              <a:t>  </a:t>
            </a:r>
            <a:r>
              <a:rPr lang="en-US" dirty="0"/>
              <a:t>March </a:t>
            </a:r>
            <a:r>
              <a:rPr lang="en-US" dirty="0" smtClean="0"/>
              <a:t>21, 2016</a:t>
            </a:r>
            <a:endParaRPr lang="en-US" dirty="0"/>
          </a:p>
          <a:p>
            <a:pPr lvl="1"/>
            <a:r>
              <a:rPr lang="en-US" dirty="0"/>
              <a:t>Co-sponsored with </a:t>
            </a:r>
            <a:r>
              <a:rPr lang="en-US" dirty="0" smtClean="0"/>
              <a:t>the London-based </a:t>
            </a:r>
            <a:r>
              <a:rPr lang="en-US" dirty="0" err="1" smtClean="0"/>
              <a:t>Women@theWell</a:t>
            </a:r>
            <a:r>
              <a:rPr lang="en-US" dirty="0" smtClean="0"/>
              <a:t>. </a:t>
            </a:r>
            <a:endParaRPr lang="en-US" dirty="0"/>
          </a:p>
          <a:p>
            <a:pPr lvl="1"/>
            <a:r>
              <a:rPr lang="en-US" dirty="0"/>
              <a:t>Standing Room Only in UNHQ Conference Room 11. </a:t>
            </a:r>
          </a:p>
          <a:p>
            <a:pPr lvl="1"/>
            <a:r>
              <a:rPr lang="en-US" dirty="0" smtClean="0"/>
              <a:t>Designed to help women and girls on the street, many of whom are trafficked, all of whom are exploited, to get off the street and stay off the street. </a:t>
            </a:r>
          </a:p>
          <a:p>
            <a:pPr lvl="1"/>
            <a:r>
              <a:rPr lang="en-US" dirty="0" smtClean="0"/>
              <a:t>UK Independent Anti-Slavery Commissioner Kevin Highland spoke about the macroscopic issues. </a:t>
            </a:r>
          </a:p>
          <a:p>
            <a:pPr lvl="1"/>
            <a:r>
              <a:rPr lang="en-US" dirty="0" smtClean="0"/>
              <a:t>A religious spoke about the house she runs to provide the services necessary to help women escape from the streets and stay off of them. </a:t>
            </a:r>
          </a:p>
          <a:p>
            <a:pPr lvl="1"/>
            <a:r>
              <a:rPr lang="en-US" dirty="0" smtClean="0"/>
              <a:t>A survivor of the streets from Dublin spoke about the abusive reality of prostitution, what was necessary for her to leave the streets, and the work she is doing to help liberate other women and girls. </a:t>
            </a:r>
          </a:p>
          <a:p>
            <a:pPr lvl="1"/>
            <a:r>
              <a:rPr lang="en-US" dirty="0"/>
              <a:t>An academic looked at the larger issues involved in terms of </a:t>
            </a:r>
            <a:r>
              <a:rPr lang="en-US" dirty="0" smtClean="0"/>
              <a:t>the human rights</a:t>
            </a:r>
            <a:r>
              <a:rPr lang="en-US" dirty="0"/>
              <a:t> </a:t>
            </a:r>
            <a:r>
              <a:rPr lang="en-US" dirty="0" smtClean="0"/>
              <a:t>being violated in the exploitation of women and girls. </a:t>
            </a:r>
            <a:endParaRPr lang="en-US" dirty="0"/>
          </a:p>
          <a:p>
            <a:endParaRPr lang="en-US" dirty="0"/>
          </a:p>
          <a:p>
            <a:endParaRPr lang="en-US" dirty="0"/>
          </a:p>
          <a:p>
            <a:endParaRPr lang="en-US" dirty="0"/>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pic>
        <p:nvPicPr>
          <p:cNvPr id="6" name="Picture 5" descr="4bc8bb62-3fe0-4652-84b3-468c194716b0.jpg"/>
          <p:cNvPicPr>
            <a:picLocks noChangeAspect="1"/>
          </p:cNvPicPr>
          <p:nvPr/>
        </p:nvPicPr>
        <p:blipFill rotWithShape="1">
          <a:blip r:embed="rId3" cstate="print">
            <a:extLst>
              <a:ext uri="{28A0092B-C50C-407E-A947-70E740481C1C}">
                <a14:useLocalDpi xmlns:a14="http://schemas.microsoft.com/office/drawing/2010/main" val="0"/>
              </a:ext>
            </a:extLst>
          </a:blip>
          <a:srcRect l="8891" t="60458" r="7071" b="2212"/>
          <a:stretch/>
        </p:blipFill>
        <p:spPr>
          <a:xfrm>
            <a:off x="2000741" y="1233905"/>
            <a:ext cx="5486400" cy="1626148"/>
          </a:xfrm>
          <a:prstGeom prst="rect">
            <a:avLst/>
          </a:prstGeom>
        </p:spPr>
      </p:pic>
    </p:spTree>
    <p:extLst>
      <p:ext uri="{BB962C8B-B14F-4D97-AF65-F5344CB8AC3E}">
        <p14:creationId xmlns:p14="http://schemas.microsoft.com/office/powerpoint/2010/main" val="2314607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2800" dirty="0"/>
              <a:t>The Holy See at the UN on Human Trafficking</a:t>
            </a:r>
          </a:p>
        </p:txBody>
      </p:sp>
      <p:sp>
        <p:nvSpPr>
          <p:cNvPr id="3" name="Content Placeholder 2"/>
          <p:cNvSpPr>
            <a:spLocks noGrp="1"/>
          </p:cNvSpPr>
          <p:nvPr>
            <p:ph idx="1"/>
          </p:nvPr>
        </p:nvSpPr>
        <p:spPr>
          <a:xfrm>
            <a:off x="274981" y="3626713"/>
            <a:ext cx="8323936" cy="2921471"/>
          </a:xfrm>
        </p:spPr>
        <p:txBody>
          <a:bodyPr>
            <a:normAutofit fontScale="70000" lnSpcReduction="20000"/>
          </a:bodyPr>
          <a:lstStyle/>
          <a:p>
            <a:pPr lvl="1"/>
            <a:r>
              <a:rPr lang="en-US" dirty="0" smtClean="0"/>
              <a:t>Co-sponsored with the Permanent </a:t>
            </a:r>
            <a:r>
              <a:rPr lang="en-US" dirty="0"/>
              <a:t>Observer Mission of the Sovereign Order of Malta and the Universal Peace Federation</a:t>
            </a:r>
            <a:r>
              <a:rPr lang="en-US" dirty="0"/>
              <a:t> </a:t>
            </a:r>
            <a:r>
              <a:rPr lang="en-US" dirty="0" smtClean="0"/>
              <a:t>during the 61</a:t>
            </a:r>
            <a:r>
              <a:rPr lang="en-US" baseline="30000" dirty="0" smtClean="0"/>
              <a:t>st</a:t>
            </a:r>
            <a:r>
              <a:rPr lang="en-US" dirty="0" smtClean="0"/>
              <a:t> Session of the Commission on the Status of Women. </a:t>
            </a:r>
          </a:p>
          <a:p>
            <a:pPr lvl="1"/>
            <a:r>
              <a:rPr lang="en-US" dirty="0" smtClean="0"/>
              <a:t>Standing Room Only in UNHQ Conference Room 11. </a:t>
            </a:r>
          </a:p>
          <a:p>
            <a:pPr lvl="1"/>
            <a:r>
              <a:rPr lang="en-US" dirty="0" smtClean="0"/>
              <a:t>Two religious women running rehabilitation centers for survivors spoke on best practices for rehabilitation, addressing addictions, poverty, lack of life skills, and the necessary psychological care. </a:t>
            </a:r>
          </a:p>
          <a:p>
            <a:pPr lvl="1"/>
            <a:r>
              <a:rPr lang="en-US" dirty="0" smtClean="0"/>
              <a:t>Presentation by Operation Underground Railroad on rescuing people from the streets</a:t>
            </a:r>
          </a:p>
          <a:p>
            <a:pPr lvl="1"/>
            <a:r>
              <a:rPr lang="en-US" dirty="0" smtClean="0"/>
              <a:t>Airline Ambassadors spoke on spotting and preventing trafficking. </a:t>
            </a:r>
          </a:p>
          <a:p>
            <a:pPr lvl="1"/>
            <a:r>
              <a:rPr lang="en-US" dirty="0" smtClean="0"/>
              <a:t>An agent from the U.S. Department of Homeland Security focused on the dearth of safe-houses and many other issues from law enforcement to help survivors. </a:t>
            </a:r>
          </a:p>
          <a:p>
            <a:pPr lvl="1"/>
            <a:r>
              <a:rPr lang="en-US" dirty="0" smtClean="0"/>
              <a:t>Several speakers spoke out about the need to address the demand and what that would involve.</a:t>
            </a:r>
          </a:p>
          <a:p>
            <a:pPr lvl="1"/>
            <a:endParaRPr lang="en-US" dirty="0"/>
          </a:p>
          <a:p>
            <a:endParaRPr lang="en-US" dirty="0"/>
          </a:p>
          <a:p>
            <a:endParaRPr lang="en-US" dirty="0"/>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pic>
        <p:nvPicPr>
          <p:cNvPr id="5" name="Picture 4" descr="2017a II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90" y="1626712"/>
            <a:ext cx="3853479" cy="1907472"/>
          </a:xfrm>
          <a:prstGeom prst="rect">
            <a:avLst/>
          </a:prstGeom>
        </p:spPr>
      </p:pic>
      <p:sp>
        <p:nvSpPr>
          <p:cNvPr id="6" name="Content Placeholder 2"/>
          <p:cNvSpPr txBox="1">
            <a:spLocks/>
          </p:cNvSpPr>
          <p:nvPr/>
        </p:nvSpPr>
        <p:spPr>
          <a:xfrm>
            <a:off x="4590169" y="1626712"/>
            <a:ext cx="4008748" cy="1814942"/>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6"/>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5"/>
              </a:buBlip>
              <a:defRPr lang="en-US" sz="1800" kern="1200" dirty="0">
                <a:solidFill>
                  <a:schemeClr val="tx1"/>
                </a:solidFill>
                <a:latin typeface="+mn-lt"/>
                <a:ea typeface="+mn-ea"/>
                <a:cs typeface="+mn-cs"/>
              </a:defRPr>
            </a:lvl9pPr>
          </a:lstStyle>
          <a:p>
            <a:pPr marL="0" indent="0" algn="r">
              <a:buNone/>
            </a:pPr>
            <a:r>
              <a:rPr lang="en-US" b="1" dirty="0" smtClean="0"/>
              <a:t>“Economically Empowering Trafficking Survivors to Stay Permanently Off the Streets,”</a:t>
            </a:r>
            <a:r>
              <a:rPr lang="en-US" dirty="0" smtClean="0"/>
              <a:t>  March 22, 2017</a:t>
            </a:r>
          </a:p>
          <a:p>
            <a:endParaRPr lang="en-US" dirty="0" smtClean="0"/>
          </a:p>
          <a:p>
            <a:endParaRPr lang="en-US" dirty="0"/>
          </a:p>
        </p:txBody>
      </p:sp>
    </p:spTree>
    <p:extLst>
      <p:ext uri="{BB962C8B-B14F-4D97-AF65-F5344CB8AC3E}">
        <p14:creationId xmlns:p14="http://schemas.microsoft.com/office/powerpoint/2010/main" val="2235285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2800" dirty="0"/>
              <a:t>The Holy See at the UN on Human Trafficking</a:t>
            </a:r>
          </a:p>
        </p:txBody>
      </p:sp>
      <p:sp>
        <p:nvSpPr>
          <p:cNvPr id="3" name="Content Placeholder 2"/>
          <p:cNvSpPr>
            <a:spLocks noGrp="1"/>
          </p:cNvSpPr>
          <p:nvPr>
            <p:ph idx="1"/>
          </p:nvPr>
        </p:nvSpPr>
        <p:spPr>
          <a:xfrm>
            <a:off x="3442627" y="1735138"/>
            <a:ext cx="5140990" cy="1049371"/>
          </a:xfrm>
        </p:spPr>
        <p:txBody>
          <a:bodyPr>
            <a:normAutofit/>
          </a:bodyPr>
          <a:lstStyle/>
          <a:p>
            <a:pPr marL="0" indent="0" algn="r">
              <a:buNone/>
            </a:pPr>
            <a:r>
              <a:rPr lang="en-US" b="1" dirty="0"/>
              <a:t>“Eliminating the Trafficking of Children and </a:t>
            </a:r>
            <a:r>
              <a:rPr lang="en-US" b="1" dirty="0" smtClean="0"/>
              <a:t>Youth,” </a:t>
            </a:r>
            <a:r>
              <a:rPr lang="en-US" dirty="0" smtClean="0"/>
              <a:t>July 13, 2017</a:t>
            </a:r>
            <a:endParaRPr lang="en-US" dirty="0"/>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pic>
        <p:nvPicPr>
          <p:cNvPr id="5" name="Picture 4" descr="2017b 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383" y="1402200"/>
            <a:ext cx="2608649" cy="1739100"/>
          </a:xfrm>
          <a:prstGeom prst="rect">
            <a:avLst/>
          </a:prstGeom>
        </p:spPr>
      </p:pic>
      <p:sp>
        <p:nvSpPr>
          <p:cNvPr id="6" name="Content Placeholder 2"/>
          <p:cNvSpPr txBox="1">
            <a:spLocks/>
          </p:cNvSpPr>
          <p:nvPr/>
        </p:nvSpPr>
        <p:spPr>
          <a:xfrm>
            <a:off x="363151" y="3090499"/>
            <a:ext cx="8220466" cy="3503585"/>
          </a:xfrm>
          <a:prstGeom prst="rect">
            <a:avLst/>
          </a:prstGeom>
        </p:spPr>
        <p:txBody>
          <a:bodyPr vert="horz" lIns="91440" tIns="45720" rIns="91440" bIns="45720" rtlCol="0">
            <a:normAutofit fontScale="62500" lnSpcReduction="20000"/>
          </a:bodyPr>
          <a:lstStyle>
            <a:lvl1pPr marL="463550" indent="-463550" algn="l" defTabSz="914400" rtl="0" eaLnBrk="1" latinLnBrk="0" hangingPunct="1">
              <a:spcBef>
                <a:spcPts val="2000"/>
              </a:spcBef>
              <a:buSzPct val="90000"/>
              <a:buFontTx/>
              <a:buBlip>
                <a:blip r:embed="rId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6"/>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5"/>
              </a:buBlip>
              <a:defRPr lang="en-US" sz="1800" kern="1200" dirty="0">
                <a:solidFill>
                  <a:schemeClr val="tx1"/>
                </a:solidFill>
                <a:latin typeface="+mn-lt"/>
                <a:ea typeface="+mn-ea"/>
                <a:cs typeface="+mn-cs"/>
              </a:defRPr>
            </a:lvl9pPr>
          </a:lstStyle>
          <a:p>
            <a:pPr marL="0" indent="0">
              <a:buNone/>
            </a:pPr>
            <a:r>
              <a:rPr lang="en-US" dirty="0" smtClean="0"/>
              <a:t>\</a:t>
            </a:r>
          </a:p>
          <a:p>
            <a:pPr lvl="1"/>
            <a:r>
              <a:rPr lang="en-US" sz="2400" dirty="0"/>
              <a:t>Co-sponsored with NGO Committee to Stop Trafficking in Persons, </a:t>
            </a:r>
            <a:r>
              <a:rPr lang="en-US" sz="2400" dirty="0" err="1"/>
              <a:t>Salesian</a:t>
            </a:r>
            <a:r>
              <a:rPr lang="en-US" sz="2400" dirty="0"/>
              <a:t> Missions, The Greek Orthodox Archdiocese of America and ECPAT-USA.  </a:t>
            </a:r>
          </a:p>
          <a:p>
            <a:pPr lvl="1"/>
            <a:r>
              <a:rPr lang="en-US" sz="2400" dirty="0"/>
              <a:t>300 people in UNHQ Conference Room 1. </a:t>
            </a:r>
          </a:p>
          <a:p>
            <a:pPr lvl="1"/>
            <a:r>
              <a:rPr lang="en-US" sz="2400" dirty="0"/>
              <a:t>UNODC focused on the status of human trafficking and particularly of the young. </a:t>
            </a:r>
          </a:p>
          <a:p>
            <a:pPr lvl="1"/>
            <a:r>
              <a:rPr lang="en-US" sz="2400" dirty="0"/>
              <a:t>A representative from the ILO spoke about trafficking children for labor. </a:t>
            </a:r>
          </a:p>
          <a:p>
            <a:pPr lvl="1"/>
            <a:r>
              <a:rPr lang="en-US" sz="2400" dirty="0"/>
              <a:t>A survivor spoke about her experience on the streets and about what she’s doing to help other victims.</a:t>
            </a:r>
          </a:p>
          <a:p>
            <a:pPr lvl="1"/>
            <a:r>
              <a:rPr lang="en-US" sz="2400" dirty="0"/>
              <a:t>A religious sister with her Ph.D. in trafficking examined the causes of child trafficking and remedies, particularly on giving voice to the victims</a:t>
            </a:r>
          </a:p>
          <a:p>
            <a:pPr lvl="1"/>
            <a:r>
              <a:rPr lang="en-US" sz="2400" dirty="0"/>
              <a:t>The director of anti-trafficking initiatives at Covenant House in New York described the situation of homeless trafficked youth. </a:t>
            </a:r>
          </a:p>
          <a:p>
            <a:pPr lvl="1"/>
            <a:r>
              <a:rPr lang="en-US" sz="2400" dirty="0"/>
              <a:t>The Executive director of ECPAT-USA described the use of the internet in trafficking young people. </a:t>
            </a:r>
          </a:p>
        </p:txBody>
      </p:sp>
    </p:spTree>
    <p:extLst>
      <p:ext uri="{BB962C8B-B14F-4D97-AF65-F5344CB8AC3E}">
        <p14:creationId xmlns:p14="http://schemas.microsoft.com/office/powerpoint/2010/main" val="920288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2800" dirty="0"/>
              <a:t>The Holy See at the UN on Human Trafficking</a:t>
            </a:r>
          </a:p>
        </p:txBody>
      </p:sp>
      <p:sp>
        <p:nvSpPr>
          <p:cNvPr id="3" name="Content Placeholder 2"/>
          <p:cNvSpPr>
            <a:spLocks noGrp="1"/>
          </p:cNvSpPr>
          <p:nvPr>
            <p:ph idx="1"/>
          </p:nvPr>
        </p:nvSpPr>
        <p:spPr>
          <a:xfrm>
            <a:off x="474318" y="3381188"/>
            <a:ext cx="8216403" cy="3228195"/>
          </a:xfrm>
        </p:spPr>
        <p:txBody>
          <a:bodyPr>
            <a:normAutofit fontScale="70000" lnSpcReduction="20000"/>
          </a:bodyPr>
          <a:lstStyle/>
          <a:p>
            <a:r>
              <a:rPr lang="en-US" b="1" dirty="0" smtClean="0"/>
              <a:t>“</a:t>
            </a:r>
            <a:r>
              <a:rPr lang="en-US" b="1" dirty="0"/>
              <a:t>Preventing Human Trafficking among Rural Women and Girls</a:t>
            </a:r>
            <a:r>
              <a:rPr lang="en-US" b="1" dirty="0"/>
              <a:t> </a:t>
            </a:r>
            <a:r>
              <a:rPr lang="en-US" b="1" dirty="0" smtClean="0"/>
              <a:t>,</a:t>
            </a:r>
            <a:r>
              <a:rPr lang="en-US" b="1" dirty="0"/>
              <a:t>” </a:t>
            </a:r>
            <a:r>
              <a:rPr lang="en-US" dirty="0" smtClean="0"/>
              <a:t>March 13</a:t>
            </a:r>
            <a:r>
              <a:rPr lang="en-US" dirty="0"/>
              <a:t>, </a:t>
            </a:r>
            <a:r>
              <a:rPr lang="en-US" dirty="0" smtClean="0"/>
              <a:t>2018</a:t>
            </a:r>
            <a:endParaRPr lang="en-US" dirty="0"/>
          </a:p>
          <a:p>
            <a:pPr lvl="1"/>
            <a:r>
              <a:rPr lang="en-US" dirty="0"/>
              <a:t>Co-sponsored with </a:t>
            </a:r>
            <a:r>
              <a:rPr lang="en-US" dirty="0" smtClean="0"/>
              <a:t>the </a:t>
            </a:r>
            <a:r>
              <a:rPr lang="en-US" dirty="0"/>
              <a:t>Arise Foundation and Eight Religious NGOs — Mercy International Association, Mercy Global Action, Society of the Sacred Heart, </a:t>
            </a:r>
            <a:r>
              <a:rPr lang="en-US" dirty="0" err="1"/>
              <a:t>Women@TheWell</a:t>
            </a:r>
            <a:r>
              <a:rPr lang="en-US" dirty="0"/>
              <a:t>, Congregation of Our Lady of Charity of the Good Shepherd, Institute of the Blessed Virgin Mary, UNANIMA and the National Board of Catholic Women (UK).</a:t>
            </a:r>
            <a:r>
              <a:rPr lang="en-US" dirty="0"/>
              <a:t> </a:t>
            </a:r>
            <a:r>
              <a:rPr lang="en-US" dirty="0" smtClean="0"/>
              <a:t> </a:t>
            </a:r>
            <a:endParaRPr lang="en-US" dirty="0"/>
          </a:p>
          <a:p>
            <a:pPr lvl="1"/>
            <a:r>
              <a:rPr lang="en-US" dirty="0" smtClean="0"/>
              <a:t>560 people </a:t>
            </a:r>
            <a:r>
              <a:rPr lang="en-US" dirty="0"/>
              <a:t>in UNHQ Conference Room 1</a:t>
            </a:r>
            <a:r>
              <a:rPr lang="en-US" dirty="0" smtClean="0"/>
              <a:t>. </a:t>
            </a:r>
            <a:endParaRPr lang="en-US" dirty="0"/>
          </a:p>
          <a:p>
            <a:pPr lvl="1"/>
            <a:r>
              <a:rPr lang="en-US" dirty="0" smtClean="0"/>
              <a:t>A Survivor </a:t>
            </a:r>
            <a:r>
              <a:rPr lang="en-US" dirty="0"/>
              <a:t>from the </a:t>
            </a:r>
            <a:r>
              <a:rPr lang="en-US" dirty="0" smtClean="0"/>
              <a:t>Philippines told her story of the way she was recruited into trafficking and how her family situation made that possible. </a:t>
            </a:r>
          </a:p>
          <a:p>
            <a:pPr lvl="1"/>
            <a:r>
              <a:rPr lang="en-US" dirty="0" smtClean="0"/>
              <a:t>Religious women working in the Philippines, Australia, India and among the indigenous in Canada focused on push and pull factors involved in the trafficking of rural women and girls. </a:t>
            </a:r>
          </a:p>
          <a:p>
            <a:pPr lvl="1"/>
            <a:r>
              <a:rPr lang="en-US" dirty="0" smtClean="0"/>
              <a:t>Specific call on the international community to </a:t>
            </a:r>
            <a:r>
              <a:rPr lang="en-US" dirty="0"/>
              <a:t>give more directly to NGOs working to eradicate human trafficking on the ground rather than through big international organizations that have little impact beyond cities.</a:t>
            </a:r>
            <a:r>
              <a:rPr lang="en-US" dirty="0"/>
              <a:t> </a:t>
            </a:r>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pic>
        <p:nvPicPr>
          <p:cNvPr id="5" name="Picture 4" descr="2018 I.jpg"/>
          <p:cNvPicPr>
            <a:picLocks noChangeAspect="1"/>
          </p:cNvPicPr>
          <p:nvPr/>
        </p:nvPicPr>
        <p:blipFill rotWithShape="1">
          <a:blip r:embed="rId3">
            <a:extLst>
              <a:ext uri="{28A0092B-C50C-407E-A947-70E740481C1C}">
                <a14:useLocalDpi xmlns:a14="http://schemas.microsoft.com/office/drawing/2010/main" val="0"/>
              </a:ext>
            </a:extLst>
          </a:blip>
          <a:srcRect l="11490" t="62465" r="9616"/>
          <a:stretch/>
        </p:blipFill>
        <p:spPr>
          <a:xfrm>
            <a:off x="2677598" y="1371600"/>
            <a:ext cx="3787432" cy="1753015"/>
          </a:xfrm>
          <a:prstGeom prst="rect">
            <a:avLst/>
          </a:prstGeom>
        </p:spPr>
      </p:pic>
    </p:spTree>
    <p:extLst>
      <p:ext uri="{BB962C8B-B14F-4D97-AF65-F5344CB8AC3E}">
        <p14:creationId xmlns:p14="http://schemas.microsoft.com/office/powerpoint/2010/main" val="3528331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2800" dirty="0"/>
              <a:t>The Holy See at the UN on Human Trafficking</a:t>
            </a:r>
          </a:p>
        </p:txBody>
      </p:sp>
      <p:sp>
        <p:nvSpPr>
          <p:cNvPr id="3" name="Content Placeholder 2"/>
          <p:cNvSpPr>
            <a:spLocks noGrp="1"/>
          </p:cNvSpPr>
          <p:nvPr>
            <p:ph idx="1"/>
          </p:nvPr>
        </p:nvSpPr>
        <p:spPr/>
        <p:txBody>
          <a:bodyPr>
            <a:normAutofit fontScale="77500" lnSpcReduction="20000"/>
          </a:bodyPr>
          <a:lstStyle/>
          <a:p>
            <a:r>
              <a:rPr lang="en-US" dirty="0"/>
              <a:t>All of the Conferences </a:t>
            </a:r>
            <a:r>
              <a:rPr lang="en-US" dirty="0" smtClean="0"/>
              <a:t>sponsored by the Holy See at the </a:t>
            </a:r>
            <a:r>
              <a:rPr lang="en-US" dirty="0"/>
              <a:t>UN </a:t>
            </a:r>
            <a:r>
              <a:rPr lang="en-US" dirty="0" smtClean="0"/>
              <a:t>are broadcast live on </a:t>
            </a:r>
            <a:r>
              <a:rPr lang="en-US" b="1" dirty="0" err="1" smtClean="0"/>
              <a:t>webtv.un.org</a:t>
            </a:r>
            <a:r>
              <a:rPr lang="en-US" dirty="0" smtClean="0"/>
              <a:t> and are available on demand afterward. The best place to view them is at the Mission’s website: </a:t>
            </a:r>
            <a:r>
              <a:rPr lang="en-US" b="1" dirty="0" err="1" smtClean="0"/>
              <a:t>holyseemission.org</a:t>
            </a:r>
            <a:endParaRPr lang="en-US" b="1" dirty="0" smtClean="0"/>
          </a:p>
          <a:p>
            <a:r>
              <a:rPr lang="en-US" dirty="0" smtClean="0"/>
              <a:t>To stay up to date on the work of the Holy See at the United Nations in New York and be apprised of upcoming conferences, you are encouraged to sign up for our weekly newsletter via </a:t>
            </a:r>
            <a:r>
              <a:rPr lang="en-US" dirty="0" err="1" smtClean="0"/>
              <a:t>holyseemission.org</a:t>
            </a:r>
            <a:r>
              <a:rPr lang="en-US" dirty="0" smtClean="0"/>
              <a:t>. </a:t>
            </a:r>
            <a:endParaRPr lang="en-US" dirty="0"/>
          </a:p>
          <a:p>
            <a:r>
              <a:rPr lang="en-US" dirty="0" smtClean="0"/>
              <a:t>The Permanent Observer Mission of the Holy See to the UN in New York also participates more than a dozen conferences a year inside the UN, and several outside the UN, on the subject of trafficking. </a:t>
            </a:r>
          </a:p>
          <a:p>
            <a:r>
              <a:rPr lang="en-US" dirty="0" smtClean="0"/>
              <a:t>The Permanent Observer Missions of the Holy See to the UN in Geneva and in Vienna also speak out regularly on human trafficking. </a:t>
            </a:r>
          </a:p>
          <a:p>
            <a:endParaRPr lang="en-US" dirty="0"/>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spTree>
    <p:extLst>
      <p:ext uri="{BB962C8B-B14F-4D97-AF65-F5344CB8AC3E}">
        <p14:creationId xmlns:p14="http://schemas.microsoft.com/office/powerpoint/2010/main" val="1629006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4400" dirty="0" smtClean="0"/>
              <a:t>For a copy of this presentation</a:t>
            </a:r>
            <a:endParaRPr lang="en-US" sz="4400"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You may download a copy of this presentation </a:t>
            </a:r>
            <a:br>
              <a:rPr lang="en-US" dirty="0" smtClean="0"/>
            </a:br>
            <a:r>
              <a:rPr lang="en-US" dirty="0" smtClean="0"/>
              <a:t>in </a:t>
            </a:r>
            <a:r>
              <a:rPr lang="en-US" dirty="0" err="1" smtClean="0"/>
              <a:t>powerpoint</a:t>
            </a:r>
            <a:r>
              <a:rPr lang="en-US" dirty="0" smtClean="0"/>
              <a:t> or in PDF by going to </a:t>
            </a:r>
            <a:br>
              <a:rPr lang="en-US" dirty="0" smtClean="0"/>
            </a:br>
            <a:r>
              <a:rPr lang="en-US" b="1" dirty="0" err="1" smtClean="0"/>
              <a:t>catholicpreaching.com</a:t>
            </a:r>
            <a:r>
              <a:rPr lang="en-US" dirty="0" smtClean="0"/>
              <a:t> </a:t>
            </a:r>
            <a:br>
              <a:rPr lang="en-US" dirty="0" smtClean="0"/>
            </a:br>
            <a:r>
              <a:rPr lang="en-US" dirty="0" smtClean="0"/>
              <a:t>and then clicking on the appropriate link</a:t>
            </a:r>
            <a:br>
              <a:rPr lang="en-US" dirty="0" smtClean="0"/>
            </a:br>
            <a:r>
              <a:rPr lang="en-US" dirty="0" smtClean="0"/>
              <a:t>under “Recent Talks” </a:t>
            </a:r>
          </a:p>
          <a:p>
            <a:pPr marL="0" indent="0">
              <a:buNone/>
            </a:pPr>
            <a:endParaRPr lang="en-US" dirty="0"/>
          </a:p>
          <a:p>
            <a:pPr marL="0" indent="0">
              <a:buNone/>
            </a:pPr>
            <a:r>
              <a:rPr lang="en-US" dirty="0" smtClean="0"/>
              <a:t>Fr. Roger J. Landry</a:t>
            </a:r>
            <a:br>
              <a:rPr lang="en-US" dirty="0" smtClean="0"/>
            </a:br>
            <a:r>
              <a:rPr lang="en-US" dirty="0" smtClean="0"/>
              <a:t>Permanent Observer Mission of the Holy See to the UN</a:t>
            </a:r>
            <a:br>
              <a:rPr lang="en-US" dirty="0" smtClean="0"/>
            </a:br>
            <a:r>
              <a:rPr lang="en-US" dirty="0" err="1" smtClean="0"/>
              <a:t>rlandry@holyseemission.org</a:t>
            </a:r>
            <a:r>
              <a:rPr lang="en-US" dirty="0" smtClean="0"/>
              <a:t/>
            </a:r>
            <a:br>
              <a:rPr lang="en-US" dirty="0" smtClean="0"/>
            </a:br>
            <a:r>
              <a:rPr lang="en-US" dirty="0" smtClean="0"/>
              <a:t>212.370.7885</a:t>
            </a:r>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spTree>
    <p:extLst>
      <p:ext uri="{BB962C8B-B14F-4D97-AF65-F5344CB8AC3E}">
        <p14:creationId xmlns:p14="http://schemas.microsoft.com/office/powerpoint/2010/main" val="251385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4000" dirty="0" smtClean="0"/>
              <a:t>The UN and Human Trafficking</a:t>
            </a:r>
            <a:endParaRPr lang="en-US" sz="4000" dirty="0"/>
          </a:p>
        </p:txBody>
      </p:sp>
      <p:sp>
        <p:nvSpPr>
          <p:cNvPr id="3" name="Content Placeholder 2"/>
          <p:cNvSpPr>
            <a:spLocks noGrp="1"/>
          </p:cNvSpPr>
          <p:nvPr>
            <p:ph idx="1"/>
          </p:nvPr>
        </p:nvSpPr>
        <p:spPr>
          <a:xfrm>
            <a:off x="914400" y="1743128"/>
            <a:ext cx="7313613" cy="4713260"/>
          </a:xfrm>
        </p:spPr>
        <p:txBody>
          <a:bodyPr>
            <a:normAutofit fontScale="77500" lnSpcReduction="20000"/>
          </a:bodyPr>
          <a:lstStyle/>
          <a:p>
            <a:r>
              <a:rPr lang="en-US" b="1" dirty="0"/>
              <a:t>Protocol to Prevent, Suppress and Punish Trafficking in Persons, especially Women and Children</a:t>
            </a:r>
            <a:r>
              <a:rPr lang="en-US" dirty="0"/>
              <a:t> </a:t>
            </a:r>
            <a:endParaRPr lang="en-US" dirty="0" smtClean="0"/>
          </a:p>
          <a:p>
            <a:pPr lvl="1"/>
            <a:r>
              <a:rPr lang="en-US" dirty="0" smtClean="0"/>
              <a:t>Defines the crime of trafficking in human beings: the act (e.g., transport, recruitment), means (e.g., force, fraud) and purpose (e.g., forced labor, sexual exploitation)</a:t>
            </a:r>
          </a:p>
          <a:p>
            <a:pPr lvl="1"/>
            <a:r>
              <a:rPr lang="en-US" dirty="0" smtClean="0"/>
              <a:t>Prohibits the trafficking of children (under 18) and facilitates their return</a:t>
            </a:r>
          </a:p>
          <a:p>
            <a:pPr lvl="1"/>
            <a:r>
              <a:rPr lang="en-US" dirty="0" smtClean="0"/>
              <a:t>Suspends rights of parents and care givers if they traffic</a:t>
            </a:r>
          </a:p>
          <a:p>
            <a:pPr lvl="1"/>
            <a:r>
              <a:rPr lang="en-US" dirty="0" smtClean="0"/>
              <a:t>Ensures that trafficked persons are not punished for offenses related to the situation, such as prostitution or immigration violations</a:t>
            </a:r>
          </a:p>
          <a:p>
            <a:pPr lvl="1"/>
            <a:r>
              <a:rPr lang="en-US" dirty="0" smtClean="0"/>
              <a:t>Ensures that victims are protected from deportation or return when there’s a security risk to them or to their family. </a:t>
            </a:r>
          </a:p>
          <a:p>
            <a:pPr lvl="1"/>
            <a:r>
              <a:rPr lang="en-US" dirty="0" smtClean="0"/>
              <a:t>Considers granting temporary or permanent residence in exchange for testimony against traffickers, or on humanitarian grounds</a:t>
            </a:r>
          </a:p>
          <a:p>
            <a:pPr lvl="1"/>
            <a:r>
              <a:rPr lang="en-US" dirty="0" smtClean="0"/>
              <a:t>Provides for criminal penalties for aggravated offenses like trafficking in children or complicity by state officials</a:t>
            </a:r>
          </a:p>
          <a:p>
            <a:pPr lvl="1"/>
            <a:r>
              <a:rPr lang="en-US" dirty="0" smtClean="0"/>
              <a:t>Provides for confiscation of proceeds of trafficking for the benefit of trafficked persons. </a:t>
            </a:r>
            <a:endParaRPr lang="en-US" dirty="0"/>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spTree>
    <p:extLst>
      <p:ext uri="{BB962C8B-B14F-4D97-AF65-F5344CB8AC3E}">
        <p14:creationId xmlns:p14="http://schemas.microsoft.com/office/powerpoint/2010/main" val="1776522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4000" dirty="0"/>
              <a:t>The UN and Human Trafficking</a:t>
            </a:r>
          </a:p>
        </p:txBody>
      </p:sp>
      <p:sp>
        <p:nvSpPr>
          <p:cNvPr id="3" name="Content Placeholder 2"/>
          <p:cNvSpPr>
            <a:spLocks noGrp="1"/>
          </p:cNvSpPr>
          <p:nvPr>
            <p:ph idx="1"/>
          </p:nvPr>
        </p:nvSpPr>
        <p:spPr/>
        <p:txBody>
          <a:bodyPr/>
          <a:lstStyle/>
          <a:p>
            <a:pPr marL="463550" lvl="1" indent="-463550">
              <a:spcBef>
                <a:spcPts val="2000"/>
              </a:spcBef>
              <a:buBlip>
                <a:blip r:embed="rId2"/>
              </a:buBlip>
            </a:pPr>
            <a:r>
              <a:rPr lang="en-US" b="1" dirty="0"/>
              <a:t>Global Plan of Action to Combat Trafficking in Persons</a:t>
            </a:r>
            <a:r>
              <a:rPr lang="en-US" dirty="0"/>
              <a:t> (2010)</a:t>
            </a:r>
          </a:p>
          <a:p>
            <a:pPr lvl="1"/>
            <a:r>
              <a:rPr lang="en-US" dirty="0" smtClean="0"/>
              <a:t>Four Ps:</a:t>
            </a:r>
          </a:p>
          <a:p>
            <a:pPr lvl="2"/>
            <a:r>
              <a:rPr lang="en-US" b="1" dirty="0" smtClean="0"/>
              <a:t>P</a:t>
            </a:r>
            <a:r>
              <a:rPr lang="en-US" dirty="0" smtClean="0"/>
              <a:t>revention of Trafficking in Persons</a:t>
            </a:r>
          </a:p>
          <a:p>
            <a:pPr lvl="2"/>
            <a:r>
              <a:rPr lang="en-US" b="1" dirty="0" smtClean="0"/>
              <a:t>P</a:t>
            </a:r>
            <a:r>
              <a:rPr lang="en-US" dirty="0" smtClean="0"/>
              <a:t>rotection of and Assistance of Victims of trafficking in persons</a:t>
            </a:r>
          </a:p>
          <a:p>
            <a:pPr lvl="2"/>
            <a:r>
              <a:rPr lang="en-US" b="1" dirty="0" smtClean="0"/>
              <a:t>P</a:t>
            </a:r>
            <a:r>
              <a:rPr lang="en-US" dirty="0" smtClean="0"/>
              <a:t>rosecution of crimes of trafficking in persons</a:t>
            </a:r>
          </a:p>
          <a:p>
            <a:pPr lvl="2"/>
            <a:r>
              <a:rPr lang="en-US" dirty="0" smtClean="0"/>
              <a:t>Strengthening of </a:t>
            </a:r>
            <a:r>
              <a:rPr lang="en-US" b="1" dirty="0" smtClean="0"/>
              <a:t>P</a:t>
            </a:r>
            <a:r>
              <a:rPr lang="en-US" dirty="0" smtClean="0"/>
              <a:t>artnerships against trafficking in persons. </a:t>
            </a:r>
          </a:p>
          <a:p>
            <a:pPr lvl="1"/>
            <a:r>
              <a:rPr lang="en-US" dirty="0" smtClean="0"/>
              <a:t>Re-appraised in 2017</a:t>
            </a:r>
            <a:endParaRPr lang="en-US" dirty="0"/>
          </a:p>
        </p:txBody>
      </p:sp>
      <p:pic>
        <p:nvPicPr>
          <p:cNvPr id="4" name="Picture 3" descr="Transparent Stemma No 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spTree>
    <p:extLst>
      <p:ext uri="{BB962C8B-B14F-4D97-AF65-F5344CB8AC3E}">
        <p14:creationId xmlns:p14="http://schemas.microsoft.com/office/powerpoint/2010/main" val="143080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4000" dirty="0" smtClean="0"/>
              <a:t>The UN and Human Trafficking</a:t>
            </a:r>
            <a:endParaRPr lang="en-US" sz="4000" dirty="0"/>
          </a:p>
        </p:txBody>
      </p:sp>
      <p:sp>
        <p:nvSpPr>
          <p:cNvPr id="3" name="Content Placeholder 2"/>
          <p:cNvSpPr>
            <a:spLocks noGrp="1"/>
          </p:cNvSpPr>
          <p:nvPr>
            <p:ph idx="1"/>
          </p:nvPr>
        </p:nvSpPr>
        <p:spPr>
          <a:xfrm>
            <a:off x="914400" y="1591148"/>
            <a:ext cx="7313613" cy="4804042"/>
          </a:xfrm>
        </p:spPr>
        <p:txBody>
          <a:bodyPr>
            <a:normAutofit fontScale="77500" lnSpcReduction="20000"/>
          </a:bodyPr>
          <a:lstStyle/>
          <a:p>
            <a:r>
              <a:rPr lang="en-US" b="1" dirty="0"/>
              <a:t>Political declaration on the implementation of the</a:t>
            </a:r>
            <a:br>
              <a:rPr lang="en-US" b="1" dirty="0"/>
            </a:br>
            <a:r>
              <a:rPr lang="en-US" b="1" dirty="0"/>
              <a:t>United Nations Global Plan of Action to Combat Trafficking in Persons </a:t>
            </a:r>
            <a:r>
              <a:rPr lang="en-US" dirty="0" smtClean="0"/>
              <a:t>(2017)</a:t>
            </a:r>
            <a:endParaRPr lang="en-US" dirty="0"/>
          </a:p>
          <a:p>
            <a:pPr lvl="1"/>
            <a:r>
              <a:rPr lang="en-US" dirty="0" smtClean="0"/>
              <a:t>“Strong political will to take decisive action to end this heinous crime wherever it may occur”</a:t>
            </a:r>
          </a:p>
          <a:p>
            <a:pPr lvl="1"/>
            <a:r>
              <a:rPr lang="en-US" dirty="0" smtClean="0"/>
              <a:t>“</a:t>
            </a:r>
            <a:r>
              <a:rPr lang="en-US" dirty="0"/>
              <a:t>Address the social, economic, cultural, political and other factors that make people vulnerable to trafficking in </a:t>
            </a:r>
            <a:r>
              <a:rPr lang="en-US" dirty="0" smtClean="0"/>
              <a:t>persons”</a:t>
            </a:r>
          </a:p>
          <a:p>
            <a:pPr lvl="1"/>
            <a:r>
              <a:rPr lang="en-US" dirty="0" smtClean="0"/>
              <a:t>Human trafficking “</a:t>
            </a:r>
            <a:r>
              <a:rPr lang="en-US" dirty="0"/>
              <a:t>constitutes a crime and a serious threat to human dignity and physical integrity, and a challenge to sustainable </a:t>
            </a:r>
            <a:r>
              <a:rPr lang="en-US" dirty="0" smtClean="0"/>
              <a:t>development”</a:t>
            </a:r>
          </a:p>
          <a:p>
            <a:pPr lvl="1"/>
            <a:r>
              <a:rPr lang="en-US" dirty="0" smtClean="0"/>
              <a:t>The Crucial importance of universal ratification of the </a:t>
            </a:r>
            <a:r>
              <a:rPr lang="en-US" dirty="0"/>
              <a:t>United Nations Convention against Transnational Organized Crime and the Protocol to Prevent, Suppress and Punish Trafficking in Persons, Especially Women and </a:t>
            </a:r>
            <a:r>
              <a:rPr lang="en-US" dirty="0" smtClean="0"/>
              <a:t>Children</a:t>
            </a:r>
          </a:p>
          <a:p>
            <a:pPr lvl="1"/>
            <a:r>
              <a:rPr lang="en-US" dirty="0" smtClean="0"/>
              <a:t>“</a:t>
            </a:r>
            <a:r>
              <a:rPr lang="en-US" dirty="0"/>
              <a:t>We express solidarity with and compassion for victims and </a:t>
            </a:r>
            <a:r>
              <a:rPr lang="en-US" dirty="0" smtClean="0"/>
              <a:t>survivors.…</a:t>
            </a:r>
            <a:r>
              <a:rPr lang="en-US" dirty="0"/>
              <a:t> We will provide appropriate care, assistance and services for their recovery and rehabilitation, working with civil society and other relevant partners. … We will also undertake appropriate measures for access to justice and protections for victims in criminal justice </a:t>
            </a:r>
            <a:r>
              <a:rPr lang="en-US" dirty="0" smtClean="0"/>
              <a:t>processes.” (</a:t>
            </a:r>
            <a:r>
              <a:rPr lang="en-US" i="1" dirty="0" smtClean="0"/>
              <a:t>continued</a:t>
            </a:r>
            <a:r>
              <a:rPr lang="en-US" dirty="0" smtClean="0"/>
              <a:t>)</a:t>
            </a:r>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spTree>
    <p:extLst>
      <p:ext uri="{BB962C8B-B14F-4D97-AF65-F5344CB8AC3E}">
        <p14:creationId xmlns:p14="http://schemas.microsoft.com/office/powerpoint/2010/main" val="2750499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4000" dirty="0"/>
              <a:t>The UN and Human Trafficking</a:t>
            </a:r>
          </a:p>
        </p:txBody>
      </p:sp>
      <p:sp>
        <p:nvSpPr>
          <p:cNvPr id="3" name="Content Placeholder 2"/>
          <p:cNvSpPr>
            <a:spLocks noGrp="1"/>
          </p:cNvSpPr>
          <p:nvPr>
            <p:ph idx="1"/>
          </p:nvPr>
        </p:nvSpPr>
        <p:spPr>
          <a:xfrm>
            <a:off x="914400" y="1735137"/>
            <a:ext cx="7313613" cy="4629453"/>
          </a:xfrm>
        </p:spPr>
        <p:txBody>
          <a:bodyPr>
            <a:normAutofit fontScale="70000" lnSpcReduction="20000"/>
          </a:bodyPr>
          <a:lstStyle/>
          <a:p>
            <a:r>
              <a:rPr lang="en-US" b="1" dirty="0"/>
              <a:t>Political declaration on the implementation of the</a:t>
            </a:r>
            <a:br>
              <a:rPr lang="en-US" b="1" dirty="0"/>
            </a:br>
            <a:r>
              <a:rPr lang="en-US" b="1" dirty="0"/>
              <a:t>United Nations Global Plan of Action to Combat Trafficking in Persons </a:t>
            </a:r>
            <a:r>
              <a:rPr lang="en-US" dirty="0"/>
              <a:t>(2017)</a:t>
            </a:r>
          </a:p>
          <a:p>
            <a:pPr lvl="1"/>
            <a:r>
              <a:rPr lang="en-US" dirty="0" smtClean="0"/>
              <a:t>“</a:t>
            </a:r>
            <a:r>
              <a:rPr lang="en-US" dirty="0"/>
              <a:t>We commit to intensify our efforts to prevent and address, with a view to eliminating, the demand that fosters trafficking, especially of women and girls, for all forms of exploitation”</a:t>
            </a:r>
          </a:p>
          <a:p>
            <a:pPr lvl="1"/>
            <a:r>
              <a:rPr lang="en-US" dirty="0"/>
              <a:t>“We reaffirm our commitment to continue our efforts to criminalize trafficking in persons in all its forms, and to strengthen cooperation and coordination among Member States in countries of origin, transit and destination in order to disrupt and dismantle criminal networks involved in such crimes “</a:t>
            </a:r>
          </a:p>
          <a:p>
            <a:pPr lvl="1"/>
            <a:r>
              <a:rPr lang="en-US" dirty="0"/>
              <a:t>“The scale of global resourcing to fight trafficking in persons does not match the scale of the challenge” </a:t>
            </a:r>
          </a:p>
          <a:p>
            <a:pPr lvl="1"/>
            <a:r>
              <a:rPr lang="en-US" dirty="0"/>
              <a:t>“We reaffirm that the crime of trafficking in persons for the purpose of organ removal constitutes a form of exploitation and an offence against the human dignity of the victims” </a:t>
            </a:r>
          </a:p>
          <a:p>
            <a:pPr lvl="1"/>
            <a:r>
              <a:rPr lang="en-US" dirty="0"/>
              <a:t>“We reiterate, in the strongest terms possible, the importance of strengthening collective action by Member States to end trafficking in persons, … including non-governmental organizations, academic institutions and faith-based organizations, as well as national human rights institutions, where they exist, with regard to the Paris Principles” </a:t>
            </a:r>
          </a:p>
          <a:p>
            <a:endParaRPr lang="en-US" dirty="0"/>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spTree>
    <p:extLst>
      <p:ext uri="{BB962C8B-B14F-4D97-AF65-F5344CB8AC3E}">
        <p14:creationId xmlns:p14="http://schemas.microsoft.com/office/powerpoint/2010/main" val="1927242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4000" dirty="0" smtClean="0"/>
              <a:t>The UN and Human Trafficking</a:t>
            </a:r>
            <a:endParaRPr lang="en-US" sz="4000" dirty="0"/>
          </a:p>
        </p:txBody>
      </p:sp>
      <p:sp>
        <p:nvSpPr>
          <p:cNvPr id="3" name="Content Placeholder 2"/>
          <p:cNvSpPr>
            <a:spLocks noGrp="1"/>
          </p:cNvSpPr>
          <p:nvPr>
            <p:ph idx="1"/>
          </p:nvPr>
        </p:nvSpPr>
        <p:spPr>
          <a:xfrm>
            <a:off x="2895600" y="1735138"/>
            <a:ext cx="5332413" cy="1509050"/>
          </a:xfrm>
        </p:spPr>
        <p:txBody>
          <a:bodyPr>
            <a:normAutofit/>
          </a:bodyPr>
          <a:lstStyle/>
          <a:p>
            <a:r>
              <a:rPr lang="en-US" dirty="0" smtClean="0"/>
              <a:t>Transforming Our World: The 2030 Agenda for Sustainable Development (2015)</a:t>
            </a:r>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pic>
        <p:nvPicPr>
          <p:cNvPr id="5" name="Picture 4" descr="SDG-Pos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25" y="1735138"/>
            <a:ext cx="2263575" cy="1509050"/>
          </a:xfrm>
          <a:prstGeom prst="rect">
            <a:avLst/>
          </a:prstGeom>
        </p:spPr>
      </p:pic>
      <p:sp>
        <p:nvSpPr>
          <p:cNvPr id="6" name="Content Placeholder 2"/>
          <p:cNvSpPr txBox="1">
            <a:spLocks/>
          </p:cNvSpPr>
          <p:nvPr/>
        </p:nvSpPr>
        <p:spPr>
          <a:xfrm>
            <a:off x="632025" y="3244188"/>
            <a:ext cx="7595988" cy="3043906"/>
          </a:xfrm>
          <a:prstGeom prst="rect">
            <a:avLst/>
          </a:prstGeom>
        </p:spPr>
        <p:txBody>
          <a:bodyPr vert="horz" lIns="91440" tIns="45720" rIns="91440" bIns="45720" rtlCol="0">
            <a:normAutofit fontScale="85000" lnSpcReduction="20000"/>
          </a:bodyPr>
          <a:lstStyle>
            <a:lvl1pPr marL="463550" indent="-463550" algn="l" defTabSz="914400" rtl="0" eaLnBrk="1" latinLnBrk="0" hangingPunct="1">
              <a:spcBef>
                <a:spcPts val="2000"/>
              </a:spcBef>
              <a:buSzPct val="90000"/>
              <a:buFontTx/>
              <a:buBlip>
                <a:blip r:embed="rId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6"/>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5"/>
              </a:buBlip>
              <a:defRPr lang="en-US" sz="1800" kern="1200" dirty="0">
                <a:solidFill>
                  <a:schemeClr val="tx1"/>
                </a:solidFill>
                <a:latin typeface="+mn-lt"/>
                <a:ea typeface="+mn-ea"/>
                <a:cs typeface="+mn-cs"/>
              </a:defRPr>
            </a:lvl9pPr>
          </a:lstStyle>
          <a:p>
            <a:pPr lvl="0"/>
            <a:r>
              <a:rPr lang="en-US" dirty="0"/>
              <a:t>17 Goals, 169 Targets.</a:t>
            </a:r>
          </a:p>
          <a:p>
            <a:pPr lvl="1"/>
            <a:r>
              <a:rPr lang="en-US" sz="2400" dirty="0"/>
              <a:t>5.2 — Eliminate all forms of violence against all women and girls in the public and private spheres, including trafficking and sexual and other types of exploitation. </a:t>
            </a:r>
          </a:p>
          <a:p>
            <a:pPr lvl="1"/>
            <a:r>
              <a:rPr lang="en-US" sz="2400" dirty="0"/>
              <a:t>8.7 — Take immediate and effective measures to eradicate forced labor, end modern slavery and human trafficking and secure the prohibition and elimination of the worst forms of child labor, including recruitment and use of child soldiers, and by 2025 end child labor in all its forms.</a:t>
            </a:r>
          </a:p>
          <a:p>
            <a:pPr lvl="1"/>
            <a:r>
              <a:rPr lang="en-US" sz="2400" dirty="0"/>
              <a:t>16.2 — End abuse, exploitation, trafficking and all forms of violence against and torture of </a:t>
            </a:r>
            <a:r>
              <a:rPr lang="en-US" sz="2400" dirty="0" smtClean="0"/>
              <a:t>children.</a:t>
            </a:r>
            <a:endParaRPr lang="en-US" sz="2400" dirty="0"/>
          </a:p>
        </p:txBody>
      </p:sp>
    </p:spTree>
    <p:extLst>
      <p:ext uri="{BB962C8B-B14F-4D97-AF65-F5344CB8AC3E}">
        <p14:creationId xmlns:p14="http://schemas.microsoft.com/office/powerpoint/2010/main" val="310979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4000" dirty="0" smtClean="0"/>
              <a:t>The UN and Human Trafficking</a:t>
            </a:r>
            <a:endParaRPr lang="en-US" sz="4000" dirty="0"/>
          </a:p>
        </p:txBody>
      </p:sp>
      <p:sp>
        <p:nvSpPr>
          <p:cNvPr id="3" name="Content Placeholder 2"/>
          <p:cNvSpPr>
            <a:spLocks noGrp="1"/>
          </p:cNvSpPr>
          <p:nvPr>
            <p:ph idx="1"/>
          </p:nvPr>
        </p:nvSpPr>
        <p:spPr>
          <a:xfrm>
            <a:off x="914400" y="4013185"/>
            <a:ext cx="7313613" cy="2183111"/>
          </a:xfrm>
        </p:spPr>
        <p:txBody>
          <a:bodyPr>
            <a:normAutofit fontScale="92500"/>
          </a:bodyPr>
          <a:lstStyle/>
          <a:p>
            <a:r>
              <a:rPr lang="en-US" dirty="0" smtClean="0"/>
              <a:t>Trafficking in the vulnerable situation of refugees and migrants</a:t>
            </a:r>
          </a:p>
          <a:p>
            <a:pPr lvl="1"/>
            <a:r>
              <a:rPr lang="en-US" dirty="0" smtClean="0"/>
              <a:t>The New York Declaration for Refugees and Migrants (2016)</a:t>
            </a:r>
          </a:p>
          <a:p>
            <a:pPr lvl="1"/>
            <a:r>
              <a:rPr lang="en-US" dirty="0" smtClean="0"/>
              <a:t>The Global Compact for Safe, Orderly and Regular Migration</a:t>
            </a:r>
          </a:p>
          <a:p>
            <a:pPr lvl="1"/>
            <a:r>
              <a:rPr lang="en-US" dirty="0" smtClean="0"/>
              <a:t>The Global Compact on Refugees</a:t>
            </a:r>
          </a:p>
          <a:p>
            <a:endParaRPr lang="en-US" dirty="0"/>
          </a:p>
        </p:txBody>
      </p:sp>
      <p:pic>
        <p:nvPicPr>
          <p:cNvPr id="4" name="Picture 3" descr="Transparent Stemma No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pic>
        <p:nvPicPr>
          <p:cNvPr id="5" name="Picture 4"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630" y="1371600"/>
            <a:ext cx="4283207" cy="2406618"/>
          </a:xfrm>
          <a:prstGeom prst="rect">
            <a:avLst/>
          </a:prstGeom>
        </p:spPr>
      </p:pic>
    </p:spTree>
    <p:extLst>
      <p:ext uri="{BB962C8B-B14F-4D97-AF65-F5344CB8AC3E}">
        <p14:creationId xmlns:p14="http://schemas.microsoft.com/office/powerpoint/2010/main" val="3879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45" y="503238"/>
            <a:ext cx="6971768" cy="868362"/>
          </a:xfrm>
        </p:spPr>
        <p:txBody>
          <a:bodyPr/>
          <a:lstStyle/>
          <a:p>
            <a:r>
              <a:rPr lang="en-US" sz="4000" dirty="0" smtClean="0"/>
              <a:t>The UN and Human Trafficking</a:t>
            </a:r>
            <a:endParaRPr lang="en-US" sz="4000" dirty="0"/>
          </a:p>
        </p:txBody>
      </p:sp>
      <p:sp>
        <p:nvSpPr>
          <p:cNvPr id="3" name="Content Placeholder 2"/>
          <p:cNvSpPr>
            <a:spLocks noGrp="1"/>
          </p:cNvSpPr>
          <p:nvPr>
            <p:ph idx="1"/>
          </p:nvPr>
        </p:nvSpPr>
        <p:spPr>
          <a:xfrm>
            <a:off x="274982" y="1371601"/>
            <a:ext cx="8446340" cy="5115386"/>
          </a:xfrm>
        </p:spPr>
        <p:txBody>
          <a:bodyPr>
            <a:normAutofit fontScale="70000" lnSpcReduction="20000"/>
          </a:bodyPr>
          <a:lstStyle/>
          <a:p>
            <a:pPr marL="463550" lvl="1" indent="-463550">
              <a:spcBef>
                <a:spcPts val="800"/>
              </a:spcBef>
              <a:buBlip>
                <a:blip r:embed="rId2"/>
              </a:buBlip>
            </a:pPr>
            <a:r>
              <a:rPr lang="en-US" b="1" dirty="0"/>
              <a:t>The New York Declaration for Refugees and Migrants </a:t>
            </a:r>
            <a:r>
              <a:rPr lang="en-US" dirty="0"/>
              <a:t>(2016</a:t>
            </a:r>
            <a:r>
              <a:rPr lang="en-US" dirty="0" smtClean="0"/>
              <a:t>)</a:t>
            </a:r>
          </a:p>
          <a:p>
            <a:pPr marL="804863" lvl="2" indent="-463550">
              <a:spcBef>
                <a:spcPts val="800"/>
              </a:spcBef>
              <a:buBlip>
                <a:blip r:embed="rId2"/>
              </a:buBlip>
            </a:pPr>
            <a:r>
              <a:rPr lang="en-US" dirty="0" smtClean="0"/>
              <a:t>“</a:t>
            </a:r>
            <a:r>
              <a:rPr lang="en-US" dirty="0"/>
              <a:t>Refugees and migrants in large movements often face a desperate ordeal. Many take great risks, embarking on perilous journeys, which many may not survive. Some feel compelled to employ the services of criminal groups, including smugglers, and others may fall prey to such groups or become victims of </a:t>
            </a:r>
            <a:r>
              <a:rPr lang="en-US" dirty="0" smtClean="0"/>
              <a:t>trafficking.”</a:t>
            </a:r>
          </a:p>
          <a:p>
            <a:pPr marL="804863" lvl="2" indent="-463550">
              <a:spcBef>
                <a:spcPts val="800"/>
              </a:spcBef>
              <a:buBlip>
                <a:blip r:embed="rId2"/>
              </a:buBlip>
            </a:pPr>
            <a:r>
              <a:rPr lang="en-US" dirty="0" smtClean="0"/>
              <a:t>“</a:t>
            </a:r>
            <a:r>
              <a:rPr lang="en-US" dirty="0"/>
              <a:t>We recognize and will address, in accordance with our obligations under international law, the special needs of all people in vulnerable situations who are travelling within large movements of refugees and migrants, including </a:t>
            </a:r>
            <a:r>
              <a:rPr lang="en-US" dirty="0" smtClean="0"/>
              <a:t>… victims </a:t>
            </a:r>
            <a:r>
              <a:rPr lang="en-US" dirty="0"/>
              <a:t>of human </a:t>
            </a:r>
            <a:r>
              <a:rPr lang="en-US" dirty="0" smtClean="0"/>
              <a:t>trafficking.” </a:t>
            </a:r>
          </a:p>
          <a:p>
            <a:pPr marL="804863" lvl="2" indent="-463550">
              <a:spcBef>
                <a:spcPts val="800"/>
              </a:spcBef>
              <a:buBlip>
                <a:blip r:embed="rId2"/>
              </a:buBlip>
            </a:pPr>
            <a:r>
              <a:rPr lang="en-US" dirty="0" smtClean="0"/>
              <a:t>“</a:t>
            </a:r>
            <a:r>
              <a:rPr lang="en-US" dirty="0"/>
              <a:t>Reaffirming the importance of the United Nations Convention against Transnational Organized Crime and the two relevant Protocols thereto, we encourage the ratification of, accession to and implementation of relevant international instruments on preventing and combating trafficking in persons and the smuggling of </a:t>
            </a:r>
            <a:r>
              <a:rPr lang="en-US" dirty="0" smtClean="0"/>
              <a:t>migrants” </a:t>
            </a:r>
          </a:p>
          <a:p>
            <a:pPr marL="804863" lvl="2" indent="-463550">
              <a:spcBef>
                <a:spcPts val="800"/>
              </a:spcBef>
              <a:buBlip>
                <a:blip r:embed="rId2"/>
              </a:buBlip>
            </a:pPr>
            <a:r>
              <a:rPr lang="en-US" dirty="0" smtClean="0"/>
              <a:t>“</a:t>
            </a:r>
            <a:r>
              <a:rPr lang="en-US" dirty="0"/>
              <a:t>We recognize that refugees and migrants in large movements are at greater risk of being trafficked and of being subjected to forced </a:t>
            </a:r>
            <a:r>
              <a:rPr lang="en-US" dirty="0" smtClean="0"/>
              <a:t>labor</a:t>
            </a:r>
            <a:r>
              <a:rPr lang="en-US" dirty="0"/>
              <a:t>. We will, with full respect for our obligations under international law, vigorously combat human trafficking and migrant smuggling with a view to their elimination, including through targeted measures to identify victims of human trafficking or those at risk of trafficking. We will provide support for the victims of human trafficking. We will work to prevent human trafficking among those affected by displacement. </a:t>
            </a:r>
            <a:endParaRPr lang="en-US" dirty="0" smtClean="0"/>
          </a:p>
          <a:p>
            <a:pPr marL="804863" lvl="2" indent="-463550">
              <a:spcBef>
                <a:spcPts val="800"/>
              </a:spcBef>
              <a:buBlip>
                <a:blip r:embed="rId2"/>
              </a:buBlip>
            </a:pPr>
            <a:r>
              <a:rPr lang="en-US" dirty="0" smtClean="0"/>
              <a:t>“</a:t>
            </a:r>
            <a:r>
              <a:rPr lang="en-US" dirty="0"/>
              <a:t>With a view to disrupting and eliminating the criminal networks involved, we will review our national legislation to ensure conformity with our obligations under international law on migrant smuggling, human trafficking and maritime safety. We will implement the United Nations Global Plan of Action to Combat Trafficking in Persons. We will establish or upgrade, as appropriate, national and regional anti-human trafficking </a:t>
            </a:r>
            <a:r>
              <a:rPr lang="en-US" dirty="0" smtClean="0"/>
              <a:t>policies.”</a:t>
            </a:r>
          </a:p>
        </p:txBody>
      </p:sp>
      <p:pic>
        <p:nvPicPr>
          <p:cNvPr id="4" name="Picture 3" descr="Transparent Stemma No 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981" y="411897"/>
            <a:ext cx="981264" cy="959703"/>
          </a:xfrm>
          <a:prstGeom prst="rect">
            <a:avLst/>
          </a:prstGeom>
        </p:spPr>
      </p:pic>
    </p:spTree>
    <p:extLst>
      <p:ext uri="{BB962C8B-B14F-4D97-AF65-F5344CB8AC3E}">
        <p14:creationId xmlns:p14="http://schemas.microsoft.com/office/powerpoint/2010/main" val="363813937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226</TotalTime>
  <Words>3831</Words>
  <Application>Microsoft Macintosh PowerPoint</Application>
  <PresentationFormat>On-screen Show (4:3)</PresentationFormat>
  <Paragraphs>202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Inkwell</vt:lpstr>
      <vt:lpstr>The United Nations and Human Trafficking:  How the Holy See Engages the Discussion and Work </vt:lpstr>
      <vt:lpstr>The UN and Human Trafficking</vt:lpstr>
      <vt:lpstr>The UN and Human Trafficking</vt:lpstr>
      <vt:lpstr>The UN and Human Trafficking</vt:lpstr>
      <vt:lpstr>The UN and Human Trafficking</vt:lpstr>
      <vt:lpstr>The UN and Human Trafficking</vt:lpstr>
      <vt:lpstr>The UN and Human Trafficking</vt:lpstr>
      <vt:lpstr>The UN and Human Trafficking</vt:lpstr>
      <vt:lpstr>The UN and Human Trafficking</vt:lpstr>
      <vt:lpstr>The UN and Human Trafficking</vt:lpstr>
      <vt:lpstr>The UN and Human Trafficking</vt:lpstr>
      <vt:lpstr>The UN and Human Trafficking</vt:lpstr>
      <vt:lpstr>The UN and Human Trafficking</vt:lpstr>
      <vt:lpstr>The UN and Human Trafficking</vt:lpstr>
      <vt:lpstr>The Holy See at the UN on Human Trafficking</vt:lpstr>
      <vt:lpstr>The Holy See at the UN on Human Trafficking</vt:lpstr>
      <vt:lpstr>The Holy See at the UN on Human Trafficking</vt:lpstr>
      <vt:lpstr>The Holy See at the UN on Human Trafficking</vt:lpstr>
      <vt:lpstr>The Holy See at the UN on Human Trafficking</vt:lpstr>
      <vt:lpstr>The Holy See at the UN on Human Trafficking</vt:lpstr>
      <vt:lpstr>The Holy See at the UN on Human Trafficking</vt:lpstr>
      <vt:lpstr>The Holy See at the UN on Human Trafficking</vt:lpstr>
      <vt:lpstr>The Holy See at the UN on Human Trafficking</vt:lpstr>
      <vt:lpstr>The Holy See at the UN on Human Trafficking</vt:lpstr>
      <vt:lpstr>The Holy See at the UN on Human Trafficking</vt:lpstr>
      <vt:lpstr>For a copy of this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Nations and Human Trafficking: How the Holy See Engages the Discussion and Work </dc:title>
  <dc:creator>Fr. Roger J. Landry</dc:creator>
  <cp:lastModifiedBy>Fr. Roger J. Landry</cp:lastModifiedBy>
  <cp:revision>50</cp:revision>
  <cp:lastPrinted>2018-05-09T10:40:48Z</cp:lastPrinted>
  <dcterms:created xsi:type="dcterms:W3CDTF">2018-05-09T06:55:13Z</dcterms:created>
  <dcterms:modified xsi:type="dcterms:W3CDTF">2018-05-09T10:41:32Z</dcterms:modified>
</cp:coreProperties>
</file>